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9" r:id="rId3"/>
    <p:sldId id="291" r:id="rId4"/>
    <p:sldId id="309" r:id="rId5"/>
    <p:sldId id="315" r:id="rId6"/>
    <p:sldId id="317" r:id="rId7"/>
    <p:sldId id="324" r:id="rId8"/>
    <p:sldId id="308" r:id="rId9"/>
    <p:sldId id="327" r:id="rId10"/>
    <p:sldId id="326" r:id="rId11"/>
    <p:sldId id="313" r:id="rId12"/>
    <p:sldId id="312" r:id="rId13"/>
    <p:sldId id="316" r:id="rId14"/>
    <p:sldId id="314" r:id="rId15"/>
    <p:sldId id="311"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8A8"/>
    <a:srgbClr val="195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562"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C622C-6AC4-4744-BBD1-CEE41F933A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BF302-B0F1-4816-A883-3EF5FA41BC10}">
      <dgm:prSet/>
      <dgm:spPr/>
      <dgm:t>
        <a:bodyPr/>
        <a:lstStyle/>
        <a:p>
          <a:r>
            <a:rPr lang="en-US" dirty="0"/>
            <a:t>OSW requires very specific criteria not common in ports worldwide.</a:t>
          </a:r>
        </a:p>
      </dgm:t>
    </dgm:pt>
    <dgm:pt modelId="{D92D02ED-083B-40CC-A41F-6CE7A2F6C2A7}" type="parTrans" cxnId="{24053AE1-44D5-497B-B984-616249CCEB8B}">
      <dgm:prSet/>
      <dgm:spPr/>
      <dgm:t>
        <a:bodyPr/>
        <a:lstStyle/>
        <a:p>
          <a:endParaRPr lang="en-US"/>
        </a:p>
      </dgm:t>
    </dgm:pt>
    <dgm:pt modelId="{A2F435BB-4942-46AE-A91A-82B25AAF286D}" type="sibTrans" cxnId="{24053AE1-44D5-497B-B984-616249CCEB8B}">
      <dgm:prSet/>
      <dgm:spPr/>
      <dgm:t>
        <a:bodyPr/>
        <a:lstStyle/>
        <a:p>
          <a:endParaRPr lang="en-US"/>
        </a:p>
      </dgm:t>
    </dgm:pt>
    <dgm:pt modelId="{3BCAE9E2-57A9-41E8-9C4E-F557224359C9}">
      <dgm:prSet/>
      <dgm:spPr/>
      <dgm:t>
        <a:bodyPr/>
        <a:lstStyle/>
        <a:p>
          <a:r>
            <a:rPr lang="en-US" dirty="0"/>
            <a:t>Fixed vs. floating port requirements are similar but starting to diverge.</a:t>
          </a:r>
        </a:p>
      </dgm:t>
    </dgm:pt>
    <dgm:pt modelId="{F04DCD37-FA32-4DF7-B015-2A7BA72B1CCA}" type="parTrans" cxnId="{59F4280A-954A-4509-848B-54EFB594877B}">
      <dgm:prSet/>
      <dgm:spPr/>
      <dgm:t>
        <a:bodyPr/>
        <a:lstStyle/>
        <a:p>
          <a:endParaRPr lang="en-US"/>
        </a:p>
      </dgm:t>
    </dgm:pt>
    <dgm:pt modelId="{F1462B54-1D57-44F2-8EA2-CD6DADCB70A4}" type="sibTrans" cxnId="{59F4280A-954A-4509-848B-54EFB594877B}">
      <dgm:prSet/>
      <dgm:spPr/>
      <dgm:t>
        <a:bodyPr/>
        <a:lstStyle/>
        <a:p>
          <a:endParaRPr lang="en-US"/>
        </a:p>
      </dgm:t>
    </dgm:pt>
    <dgm:pt modelId="{97441293-AFCF-4EB3-8A6C-FD701267792E}">
      <dgm:prSet/>
      <dgm:spPr/>
      <dgm:t>
        <a:bodyPr/>
        <a:lstStyle/>
        <a:p>
          <a:r>
            <a:rPr lang="en-US" dirty="0"/>
            <a:t>There are currently no purpose-built floating OSW port facilities in the world. </a:t>
          </a:r>
        </a:p>
      </dgm:t>
    </dgm:pt>
    <dgm:pt modelId="{E323632F-2264-46D0-B77F-C3C5C2811424}" type="parTrans" cxnId="{C7FC7DEA-B57C-482B-B9EA-8DF3D778552F}">
      <dgm:prSet/>
      <dgm:spPr/>
      <dgm:t>
        <a:bodyPr/>
        <a:lstStyle/>
        <a:p>
          <a:endParaRPr lang="en-US"/>
        </a:p>
      </dgm:t>
    </dgm:pt>
    <dgm:pt modelId="{2A9DA89F-CB91-4406-8428-72A01D054D14}" type="sibTrans" cxnId="{C7FC7DEA-B57C-482B-B9EA-8DF3D778552F}">
      <dgm:prSet/>
      <dgm:spPr/>
      <dgm:t>
        <a:bodyPr/>
        <a:lstStyle/>
        <a:p>
          <a:endParaRPr lang="en-US"/>
        </a:p>
      </dgm:t>
    </dgm:pt>
    <dgm:pt modelId="{6F4208FF-20D5-4164-AF91-EFD666CACD8F}">
      <dgm:prSet/>
      <dgm:spPr/>
      <dgm:t>
        <a:bodyPr/>
        <a:lstStyle/>
        <a:p>
          <a:r>
            <a:rPr lang="en-US" dirty="0"/>
            <a:t>A primary hub location is necessary to support a commercial OSW project.</a:t>
          </a:r>
        </a:p>
      </dgm:t>
    </dgm:pt>
    <dgm:pt modelId="{7D76BF54-C72E-4D6E-A4B8-283791207EC1}" type="parTrans" cxnId="{F1771AA9-9A46-408C-87E8-238BB97A6AF1}">
      <dgm:prSet/>
      <dgm:spPr/>
      <dgm:t>
        <a:bodyPr/>
        <a:lstStyle/>
        <a:p>
          <a:endParaRPr lang="en-US"/>
        </a:p>
      </dgm:t>
    </dgm:pt>
    <dgm:pt modelId="{D6C9D958-0575-4375-8CA1-B95A7AA54F11}" type="sibTrans" cxnId="{F1771AA9-9A46-408C-87E8-238BB97A6AF1}">
      <dgm:prSet/>
      <dgm:spPr/>
      <dgm:t>
        <a:bodyPr/>
        <a:lstStyle/>
        <a:p>
          <a:endParaRPr lang="en-US"/>
        </a:p>
      </dgm:t>
    </dgm:pt>
    <dgm:pt modelId="{6330E898-BC42-4C47-B5AD-9E5C0A0C77FE}">
      <dgm:prSet/>
      <dgm:spPr/>
      <dgm:t>
        <a:bodyPr/>
        <a:lstStyle/>
        <a:p>
          <a:r>
            <a:rPr lang="en-US" dirty="0"/>
            <a:t>Multiple ports may be developed to support the industry as it matures. </a:t>
          </a:r>
        </a:p>
      </dgm:t>
    </dgm:pt>
    <dgm:pt modelId="{5C46760A-5CFD-489C-B34F-D6FED42489F4}" type="parTrans" cxnId="{4FFAF6DF-D97B-4227-9EB5-31E1558F8779}">
      <dgm:prSet/>
      <dgm:spPr/>
      <dgm:t>
        <a:bodyPr/>
        <a:lstStyle/>
        <a:p>
          <a:endParaRPr lang="en-US"/>
        </a:p>
      </dgm:t>
    </dgm:pt>
    <dgm:pt modelId="{A5FD5542-166A-4642-B05A-34B54FF8541F}" type="sibTrans" cxnId="{4FFAF6DF-D97B-4227-9EB5-31E1558F8779}">
      <dgm:prSet/>
      <dgm:spPr/>
      <dgm:t>
        <a:bodyPr/>
        <a:lstStyle/>
        <a:p>
          <a:endParaRPr lang="en-US"/>
        </a:p>
      </dgm:t>
    </dgm:pt>
    <dgm:pt modelId="{49E05E4F-027A-45C5-B422-AFA142E9AB08}" type="pres">
      <dgm:prSet presAssocID="{117C622C-6AC4-4744-BBD1-CEE41F933A4A}" presName="linear" presStyleCnt="0">
        <dgm:presLayoutVars>
          <dgm:animLvl val="lvl"/>
          <dgm:resizeHandles val="exact"/>
        </dgm:presLayoutVars>
      </dgm:prSet>
      <dgm:spPr/>
    </dgm:pt>
    <dgm:pt modelId="{D34A8EC1-1452-4914-9256-71749531D87B}" type="pres">
      <dgm:prSet presAssocID="{51BBF302-B0F1-4816-A883-3EF5FA41BC10}" presName="parentText" presStyleLbl="node1" presStyleIdx="0" presStyleCnt="5">
        <dgm:presLayoutVars>
          <dgm:chMax val="0"/>
          <dgm:bulletEnabled val="1"/>
        </dgm:presLayoutVars>
      </dgm:prSet>
      <dgm:spPr/>
    </dgm:pt>
    <dgm:pt modelId="{09D06FFF-92D2-4AD7-A278-2D62F00B3CD0}" type="pres">
      <dgm:prSet presAssocID="{A2F435BB-4942-46AE-A91A-82B25AAF286D}" presName="spacer" presStyleCnt="0"/>
      <dgm:spPr/>
    </dgm:pt>
    <dgm:pt modelId="{4F049BD0-2958-4C4B-B89C-C13EB9BE2D79}" type="pres">
      <dgm:prSet presAssocID="{3BCAE9E2-57A9-41E8-9C4E-F557224359C9}" presName="parentText" presStyleLbl="node1" presStyleIdx="1" presStyleCnt="5">
        <dgm:presLayoutVars>
          <dgm:chMax val="0"/>
          <dgm:bulletEnabled val="1"/>
        </dgm:presLayoutVars>
      </dgm:prSet>
      <dgm:spPr/>
    </dgm:pt>
    <dgm:pt modelId="{093B8794-AC48-46C0-930C-0053F06E076D}" type="pres">
      <dgm:prSet presAssocID="{F1462B54-1D57-44F2-8EA2-CD6DADCB70A4}" presName="spacer" presStyleCnt="0"/>
      <dgm:spPr/>
    </dgm:pt>
    <dgm:pt modelId="{DC675CC0-34F1-46D1-A2DA-F072AB213121}" type="pres">
      <dgm:prSet presAssocID="{97441293-AFCF-4EB3-8A6C-FD701267792E}" presName="parentText" presStyleLbl="node1" presStyleIdx="2" presStyleCnt="5">
        <dgm:presLayoutVars>
          <dgm:chMax val="0"/>
          <dgm:bulletEnabled val="1"/>
        </dgm:presLayoutVars>
      </dgm:prSet>
      <dgm:spPr/>
    </dgm:pt>
    <dgm:pt modelId="{094EF828-D09C-49F6-9B26-0F42821D49CF}" type="pres">
      <dgm:prSet presAssocID="{2A9DA89F-CB91-4406-8428-72A01D054D14}" presName="spacer" presStyleCnt="0"/>
      <dgm:spPr/>
    </dgm:pt>
    <dgm:pt modelId="{77B48BA0-0BA7-4D82-BC72-B6F0C72B0CAD}" type="pres">
      <dgm:prSet presAssocID="{6F4208FF-20D5-4164-AF91-EFD666CACD8F}" presName="parentText" presStyleLbl="node1" presStyleIdx="3" presStyleCnt="5">
        <dgm:presLayoutVars>
          <dgm:chMax val="0"/>
          <dgm:bulletEnabled val="1"/>
        </dgm:presLayoutVars>
      </dgm:prSet>
      <dgm:spPr/>
    </dgm:pt>
    <dgm:pt modelId="{70631CFF-2A12-4AF5-8E59-7371E6898D72}" type="pres">
      <dgm:prSet presAssocID="{D6C9D958-0575-4375-8CA1-B95A7AA54F11}" presName="spacer" presStyleCnt="0"/>
      <dgm:spPr/>
    </dgm:pt>
    <dgm:pt modelId="{9FE779B9-AD17-4749-AF51-8CE95B4DFFDC}" type="pres">
      <dgm:prSet presAssocID="{6330E898-BC42-4C47-B5AD-9E5C0A0C77FE}" presName="parentText" presStyleLbl="node1" presStyleIdx="4" presStyleCnt="5">
        <dgm:presLayoutVars>
          <dgm:chMax val="0"/>
          <dgm:bulletEnabled val="1"/>
        </dgm:presLayoutVars>
      </dgm:prSet>
      <dgm:spPr/>
    </dgm:pt>
  </dgm:ptLst>
  <dgm:cxnLst>
    <dgm:cxn modelId="{59F4280A-954A-4509-848B-54EFB594877B}" srcId="{117C622C-6AC4-4744-BBD1-CEE41F933A4A}" destId="{3BCAE9E2-57A9-41E8-9C4E-F557224359C9}" srcOrd="1" destOrd="0" parTransId="{F04DCD37-FA32-4DF7-B015-2A7BA72B1CCA}" sibTransId="{F1462B54-1D57-44F2-8EA2-CD6DADCB70A4}"/>
    <dgm:cxn modelId="{575D0874-79AC-4034-B20D-5E1F31D12499}" type="presOf" srcId="{6330E898-BC42-4C47-B5AD-9E5C0A0C77FE}" destId="{9FE779B9-AD17-4749-AF51-8CE95B4DFFDC}" srcOrd="0" destOrd="0" presId="urn:microsoft.com/office/officeart/2005/8/layout/vList2"/>
    <dgm:cxn modelId="{5162BB84-9FD1-4ECE-B9A5-3F2506FAE9E1}" type="presOf" srcId="{51BBF302-B0F1-4816-A883-3EF5FA41BC10}" destId="{D34A8EC1-1452-4914-9256-71749531D87B}" srcOrd="0" destOrd="0" presId="urn:microsoft.com/office/officeart/2005/8/layout/vList2"/>
    <dgm:cxn modelId="{98BAF590-BEBB-4B70-9565-2D94B4FBFF7C}" type="presOf" srcId="{6F4208FF-20D5-4164-AF91-EFD666CACD8F}" destId="{77B48BA0-0BA7-4D82-BC72-B6F0C72B0CAD}" srcOrd="0" destOrd="0" presId="urn:microsoft.com/office/officeart/2005/8/layout/vList2"/>
    <dgm:cxn modelId="{F1771AA9-9A46-408C-87E8-238BB97A6AF1}" srcId="{117C622C-6AC4-4744-BBD1-CEE41F933A4A}" destId="{6F4208FF-20D5-4164-AF91-EFD666CACD8F}" srcOrd="3" destOrd="0" parTransId="{7D76BF54-C72E-4D6E-A4B8-283791207EC1}" sibTransId="{D6C9D958-0575-4375-8CA1-B95A7AA54F11}"/>
    <dgm:cxn modelId="{5321BDB7-8B2C-4D59-A793-73847CF4BC84}" type="presOf" srcId="{117C622C-6AC4-4744-BBD1-CEE41F933A4A}" destId="{49E05E4F-027A-45C5-B422-AFA142E9AB08}" srcOrd="0" destOrd="0" presId="urn:microsoft.com/office/officeart/2005/8/layout/vList2"/>
    <dgm:cxn modelId="{4FFAF6DF-D97B-4227-9EB5-31E1558F8779}" srcId="{117C622C-6AC4-4744-BBD1-CEE41F933A4A}" destId="{6330E898-BC42-4C47-B5AD-9E5C0A0C77FE}" srcOrd="4" destOrd="0" parTransId="{5C46760A-5CFD-489C-B34F-D6FED42489F4}" sibTransId="{A5FD5542-166A-4642-B05A-34B54FF8541F}"/>
    <dgm:cxn modelId="{24053AE1-44D5-497B-B984-616249CCEB8B}" srcId="{117C622C-6AC4-4744-BBD1-CEE41F933A4A}" destId="{51BBF302-B0F1-4816-A883-3EF5FA41BC10}" srcOrd="0" destOrd="0" parTransId="{D92D02ED-083B-40CC-A41F-6CE7A2F6C2A7}" sibTransId="{A2F435BB-4942-46AE-A91A-82B25AAF286D}"/>
    <dgm:cxn modelId="{BA5A5EE7-20C9-4007-9F89-60E6E5F032AB}" type="presOf" srcId="{97441293-AFCF-4EB3-8A6C-FD701267792E}" destId="{DC675CC0-34F1-46D1-A2DA-F072AB213121}" srcOrd="0" destOrd="0" presId="urn:microsoft.com/office/officeart/2005/8/layout/vList2"/>
    <dgm:cxn modelId="{C7FC7DEA-B57C-482B-B9EA-8DF3D778552F}" srcId="{117C622C-6AC4-4744-BBD1-CEE41F933A4A}" destId="{97441293-AFCF-4EB3-8A6C-FD701267792E}" srcOrd="2" destOrd="0" parTransId="{E323632F-2264-46D0-B77F-C3C5C2811424}" sibTransId="{2A9DA89F-CB91-4406-8428-72A01D054D14}"/>
    <dgm:cxn modelId="{CF9044F4-10B0-442F-9455-3AB25142A7DD}" type="presOf" srcId="{3BCAE9E2-57A9-41E8-9C4E-F557224359C9}" destId="{4F049BD0-2958-4C4B-B89C-C13EB9BE2D79}" srcOrd="0" destOrd="0" presId="urn:microsoft.com/office/officeart/2005/8/layout/vList2"/>
    <dgm:cxn modelId="{522605F8-2557-410D-B282-8840A5BE119D}" type="presParOf" srcId="{49E05E4F-027A-45C5-B422-AFA142E9AB08}" destId="{D34A8EC1-1452-4914-9256-71749531D87B}" srcOrd="0" destOrd="0" presId="urn:microsoft.com/office/officeart/2005/8/layout/vList2"/>
    <dgm:cxn modelId="{390ECE1B-79E8-433E-AA43-FA422BAC8048}" type="presParOf" srcId="{49E05E4F-027A-45C5-B422-AFA142E9AB08}" destId="{09D06FFF-92D2-4AD7-A278-2D62F00B3CD0}" srcOrd="1" destOrd="0" presId="urn:microsoft.com/office/officeart/2005/8/layout/vList2"/>
    <dgm:cxn modelId="{D4272180-44B4-4939-8F2E-B31F40C54315}" type="presParOf" srcId="{49E05E4F-027A-45C5-B422-AFA142E9AB08}" destId="{4F049BD0-2958-4C4B-B89C-C13EB9BE2D79}" srcOrd="2" destOrd="0" presId="urn:microsoft.com/office/officeart/2005/8/layout/vList2"/>
    <dgm:cxn modelId="{89979A34-7869-4499-9EA2-D78E01DC69B1}" type="presParOf" srcId="{49E05E4F-027A-45C5-B422-AFA142E9AB08}" destId="{093B8794-AC48-46C0-930C-0053F06E076D}" srcOrd="3" destOrd="0" presId="urn:microsoft.com/office/officeart/2005/8/layout/vList2"/>
    <dgm:cxn modelId="{3681DCD5-95BA-4C54-8801-4E02CD9D9165}" type="presParOf" srcId="{49E05E4F-027A-45C5-B422-AFA142E9AB08}" destId="{DC675CC0-34F1-46D1-A2DA-F072AB213121}" srcOrd="4" destOrd="0" presId="urn:microsoft.com/office/officeart/2005/8/layout/vList2"/>
    <dgm:cxn modelId="{2C85E1DB-DD51-4B7E-98E0-1B1EA221CC79}" type="presParOf" srcId="{49E05E4F-027A-45C5-B422-AFA142E9AB08}" destId="{094EF828-D09C-49F6-9B26-0F42821D49CF}" srcOrd="5" destOrd="0" presId="urn:microsoft.com/office/officeart/2005/8/layout/vList2"/>
    <dgm:cxn modelId="{4B9250F4-6771-4A2A-BFF9-B69E4F648DF5}" type="presParOf" srcId="{49E05E4F-027A-45C5-B422-AFA142E9AB08}" destId="{77B48BA0-0BA7-4D82-BC72-B6F0C72B0CAD}" srcOrd="6" destOrd="0" presId="urn:microsoft.com/office/officeart/2005/8/layout/vList2"/>
    <dgm:cxn modelId="{96DED0CD-751E-4C2A-A668-4B8872CB8F33}" type="presParOf" srcId="{49E05E4F-027A-45C5-B422-AFA142E9AB08}" destId="{70631CFF-2A12-4AF5-8E59-7371E6898D72}" srcOrd="7" destOrd="0" presId="urn:microsoft.com/office/officeart/2005/8/layout/vList2"/>
    <dgm:cxn modelId="{766CA29B-09DD-45EF-87C1-3CD4CE65DEA8}" type="presParOf" srcId="{49E05E4F-027A-45C5-B422-AFA142E9AB08}" destId="{9FE779B9-AD17-4749-AF51-8CE95B4DFF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C622C-6AC4-4744-BBD1-CEE41F933A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BF302-B0F1-4816-A883-3EF5FA41BC10}">
      <dgm:prSet/>
      <dgm:spPr/>
      <dgm:t>
        <a:bodyPr/>
        <a:lstStyle/>
        <a:p>
          <a:r>
            <a:rPr lang="en-US" dirty="0"/>
            <a:t>Deep Water Access – 35 feet</a:t>
          </a:r>
        </a:p>
      </dgm:t>
    </dgm:pt>
    <dgm:pt modelId="{D92D02ED-083B-40CC-A41F-6CE7A2F6C2A7}" type="parTrans" cxnId="{24053AE1-44D5-497B-B984-616249CCEB8B}">
      <dgm:prSet/>
      <dgm:spPr/>
      <dgm:t>
        <a:bodyPr/>
        <a:lstStyle/>
        <a:p>
          <a:endParaRPr lang="en-US"/>
        </a:p>
      </dgm:t>
    </dgm:pt>
    <dgm:pt modelId="{A2F435BB-4942-46AE-A91A-82B25AAF286D}" type="sibTrans" cxnId="{24053AE1-44D5-497B-B984-616249CCEB8B}">
      <dgm:prSet/>
      <dgm:spPr/>
      <dgm:t>
        <a:bodyPr/>
        <a:lstStyle/>
        <a:p>
          <a:endParaRPr lang="en-US"/>
        </a:p>
      </dgm:t>
    </dgm:pt>
    <dgm:pt modelId="{3BCAE9E2-57A9-41E8-9C4E-F557224359C9}">
      <dgm:prSet/>
      <dgm:spPr/>
      <dgm:t>
        <a:bodyPr/>
        <a:lstStyle/>
        <a:p>
          <a:r>
            <a:rPr lang="en-US" dirty="0"/>
            <a:t>No Overhead Restriction – Air Draft</a:t>
          </a:r>
        </a:p>
      </dgm:t>
    </dgm:pt>
    <dgm:pt modelId="{F04DCD37-FA32-4DF7-B015-2A7BA72B1CCA}" type="parTrans" cxnId="{59F4280A-954A-4509-848B-54EFB594877B}">
      <dgm:prSet/>
      <dgm:spPr/>
      <dgm:t>
        <a:bodyPr/>
        <a:lstStyle/>
        <a:p>
          <a:endParaRPr lang="en-US"/>
        </a:p>
      </dgm:t>
    </dgm:pt>
    <dgm:pt modelId="{F1462B54-1D57-44F2-8EA2-CD6DADCB70A4}" type="sibTrans" cxnId="{59F4280A-954A-4509-848B-54EFB594877B}">
      <dgm:prSet/>
      <dgm:spPr/>
      <dgm:t>
        <a:bodyPr/>
        <a:lstStyle/>
        <a:p>
          <a:endParaRPr lang="en-US"/>
        </a:p>
      </dgm:t>
    </dgm:pt>
    <dgm:pt modelId="{97441293-AFCF-4EB3-8A6C-FD701267792E}">
      <dgm:prSet/>
      <dgm:spPr/>
      <dgm:t>
        <a:bodyPr/>
        <a:lstStyle/>
        <a:p>
          <a:r>
            <a:rPr lang="en-US" dirty="0"/>
            <a:t>Cargo Staging Area – High acreage, flat area</a:t>
          </a:r>
        </a:p>
      </dgm:t>
    </dgm:pt>
    <dgm:pt modelId="{E323632F-2264-46D0-B77F-C3C5C2811424}" type="parTrans" cxnId="{C7FC7DEA-B57C-482B-B9EA-8DF3D778552F}">
      <dgm:prSet/>
      <dgm:spPr/>
      <dgm:t>
        <a:bodyPr/>
        <a:lstStyle/>
        <a:p>
          <a:endParaRPr lang="en-US"/>
        </a:p>
      </dgm:t>
    </dgm:pt>
    <dgm:pt modelId="{2A9DA89F-CB91-4406-8428-72A01D054D14}" type="sibTrans" cxnId="{C7FC7DEA-B57C-482B-B9EA-8DF3D778552F}">
      <dgm:prSet/>
      <dgm:spPr/>
      <dgm:t>
        <a:bodyPr/>
        <a:lstStyle/>
        <a:p>
          <a:endParaRPr lang="en-US"/>
        </a:p>
      </dgm:t>
    </dgm:pt>
    <dgm:pt modelId="{6F4208FF-20D5-4164-AF91-EFD666CACD8F}">
      <dgm:prSet/>
      <dgm:spPr/>
      <dgm:t>
        <a:bodyPr/>
        <a:lstStyle/>
        <a:p>
          <a:r>
            <a:rPr lang="en-US" dirty="0"/>
            <a:t>Heavy Loading Capacity – 5000-6000 </a:t>
          </a:r>
          <a:r>
            <a:rPr lang="en-US" dirty="0" err="1"/>
            <a:t>psf</a:t>
          </a:r>
          <a:endParaRPr lang="en-US" dirty="0"/>
        </a:p>
      </dgm:t>
    </dgm:pt>
    <dgm:pt modelId="{7D76BF54-C72E-4D6E-A4B8-283791207EC1}" type="parTrans" cxnId="{F1771AA9-9A46-408C-87E8-238BB97A6AF1}">
      <dgm:prSet/>
      <dgm:spPr/>
      <dgm:t>
        <a:bodyPr/>
        <a:lstStyle/>
        <a:p>
          <a:endParaRPr lang="en-US"/>
        </a:p>
      </dgm:t>
    </dgm:pt>
    <dgm:pt modelId="{D6C9D958-0575-4375-8CA1-B95A7AA54F11}" type="sibTrans" cxnId="{F1771AA9-9A46-408C-87E8-238BB97A6AF1}">
      <dgm:prSet/>
      <dgm:spPr/>
      <dgm:t>
        <a:bodyPr/>
        <a:lstStyle/>
        <a:p>
          <a:endParaRPr lang="en-US"/>
        </a:p>
      </dgm:t>
    </dgm:pt>
    <dgm:pt modelId="{6330E898-BC42-4C47-B5AD-9E5C0A0C77FE}">
      <dgm:prSet/>
      <dgm:spPr/>
      <dgm:t>
        <a:bodyPr/>
        <a:lstStyle/>
        <a:p>
          <a:r>
            <a:rPr lang="en-US" dirty="0"/>
            <a:t>Dedicated Wharf Frontage – 1500ft +/-</a:t>
          </a:r>
        </a:p>
      </dgm:t>
    </dgm:pt>
    <dgm:pt modelId="{5C46760A-5CFD-489C-B34F-D6FED42489F4}" type="parTrans" cxnId="{4FFAF6DF-D97B-4227-9EB5-31E1558F8779}">
      <dgm:prSet/>
      <dgm:spPr/>
      <dgm:t>
        <a:bodyPr/>
        <a:lstStyle/>
        <a:p>
          <a:endParaRPr lang="en-US"/>
        </a:p>
      </dgm:t>
    </dgm:pt>
    <dgm:pt modelId="{A5FD5542-166A-4642-B05A-34B54FF8541F}" type="sibTrans" cxnId="{4FFAF6DF-D97B-4227-9EB5-31E1558F8779}">
      <dgm:prSet/>
      <dgm:spPr/>
      <dgm:t>
        <a:bodyPr/>
        <a:lstStyle/>
        <a:p>
          <a:endParaRPr lang="en-US"/>
        </a:p>
      </dgm:t>
    </dgm:pt>
    <dgm:pt modelId="{49E05E4F-027A-45C5-B422-AFA142E9AB08}" type="pres">
      <dgm:prSet presAssocID="{117C622C-6AC4-4744-BBD1-CEE41F933A4A}" presName="linear" presStyleCnt="0">
        <dgm:presLayoutVars>
          <dgm:animLvl val="lvl"/>
          <dgm:resizeHandles val="exact"/>
        </dgm:presLayoutVars>
      </dgm:prSet>
      <dgm:spPr/>
    </dgm:pt>
    <dgm:pt modelId="{D34A8EC1-1452-4914-9256-71749531D87B}" type="pres">
      <dgm:prSet presAssocID="{51BBF302-B0F1-4816-A883-3EF5FA41BC10}" presName="parentText" presStyleLbl="node1" presStyleIdx="0" presStyleCnt="5">
        <dgm:presLayoutVars>
          <dgm:chMax val="0"/>
          <dgm:bulletEnabled val="1"/>
        </dgm:presLayoutVars>
      </dgm:prSet>
      <dgm:spPr/>
    </dgm:pt>
    <dgm:pt modelId="{09D06FFF-92D2-4AD7-A278-2D62F00B3CD0}" type="pres">
      <dgm:prSet presAssocID="{A2F435BB-4942-46AE-A91A-82B25AAF286D}" presName="spacer" presStyleCnt="0"/>
      <dgm:spPr/>
    </dgm:pt>
    <dgm:pt modelId="{4F049BD0-2958-4C4B-B89C-C13EB9BE2D79}" type="pres">
      <dgm:prSet presAssocID="{3BCAE9E2-57A9-41E8-9C4E-F557224359C9}" presName="parentText" presStyleLbl="node1" presStyleIdx="1" presStyleCnt="5">
        <dgm:presLayoutVars>
          <dgm:chMax val="0"/>
          <dgm:bulletEnabled val="1"/>
        </dgm:presLayoutVars>
      </dgm:prSet>
      <dgm:spPr/>
    </dgm:pt>
    <dgm:pt modelId="{093B8794-AC48-46C0-930C-0053F06E076D}" type="pres">
      <dgm:prSet presAssocID="{F1462B54-1D57-44F2-8EA2-CD6DADCB70A4}" presName="spacer" presStyleCnt="0"/>
      <dgm:spPr/>
    </dgm:pt>
    <dgm:pt modelId="{DC675CC0-34F1-46D1-A2DA-F072AB213121}" type="pres">
      <dgm:prSet presAssocID="{97441293-AFCF-4EB3-8A6C-FD701267792E}" presName="parentText" presStyleLbl="node1" presStyleIdx="2" presStyleCnt="5">
        <dgm:presLayoutVars>
          <dgm:chMax val="0"/>
          <dgm:bulletEnabled val="1"/>
        </dgm:presLayoutVars>
      </dgm:prSet>
      <dgm:spPr/>
    </dgm:pt>
    <dgm:pt modelId="{094EF828-D09C-49F6-9B26-0F42821D49CF}" type="pres">
      <dgm:prSet presAssocID="{2A9DA89F-CB91-4406-8428-72A01D054D14}" presName="spacer" presStyleCnt="0"/>
      <dgm:spPr/>
    </dgm:pt>
    <dgm:pt modelId="{77B48BA0-0BA7-4D82-BC72-B6F0C72B0CAD}" type="pres">
      <dgm:prSet presAssocID="{6F4208FF-20D5-4164-AF91-EFD666CACD8F}" presName="parentText" presStyleLbl="node1" presStyleIdx="3" presStyleCnt="5">
        <dgm:presLayoutVars>
          <dgm:chMax val="0"/>
          <dgm:bulletEnabled val="1"/>
        </dgm:presLayoutVars>
      </dgm:prSet>
      <dgm:spPr/>
    </dgm:pt>
    <dgm:pt modelId="{70631CFF-2A12-4AF5-8E59-7371E6898D72}" type="pres">
      <dgm:prSet presAssocID="{D6C9D958-0575-4375-8CA1-B95A7AA54F11}" presName="spacer" presStyleCnt="0"/>
      <dgm:spPr/>
    </dgm:pt>
    <dgm:pt modelId="{9FE779B9-AD17-4749-AF51-8CE95B4DFFDC}" type="pres">
      <dgm:prSet presAssocID="{6330E898-BC42-4C47-B5AD-9E5C0A0C77FE}" presName="parentText" presStyleLbl="node1" presStyleIdx="4" presStyleCnt="5">
        <dgm:presLayoutVars>
          <dgm:chMax val="0"/>
          <dgm:bulletEnabled val="1"/>
        </dgm:presLayoutVars>
      </dgm:prSet>
      <dgm:spPr/>
    </dgm:pt>
  </dgm:ptLst>
  <dgm:cxnLst>
    <dgm:cxn modelId="{59F4280A-954A-4509-848B-54EFB594877B}" srcId="{117C622C-6AC4-4744-BBD1-CEE41F933A4A}" destId="{3BCAE9E2-57A9-41E8-9C4E-F557224359C9}" srcOrd="1" destOrd="0" parTransId="{F04DCD37-FA32-4DF7-B015-2A7BA72B1CCA}" sibTransId="{F1462B54-1D57-44F2-8EA2-CD6DADCB70A4}"/>
    <dgm:cxn modelId="{575D0874-79AC-4034-B20D-5E1F31D12499}" type="presOf" srcId="{6330E898-BC42-4C47-B5AD-9E5C0A0C77FE}" destId="{9FE779B9-AD17-4749-AF51-8CE95B4DFFDC}" srcOrd="0" destOrd="0" presId="urn:microsoft.com/office/officeart/2005/8/layout/vList2"/>
    <dgm:cxn modelId="{5162BB84-9FD1-4ECE-B9A5-3F2506FAE9E1}" type="presOf" srcId="{51BBF302-B0F1-4816-A883-3EF5FA41BC10}" destId="{D34A8EC1-1452-4914-9256-71749531D87B}" srcOrd="0" destOrd="0" presId="urn:microsoft.com/office/officeart/2005/8/layout/vList2"/>
    <dgm:cxn modelId="{98BAF590-BEBB-4B70-9565-2D94B4FBFF7C}" type="presOf" srcId="{6F4208FF-20D5-4164-AF91-EFD666CACD8F}" destId="{77B48BA0-0BA7-4D82-BC72-B6F0C72B0CAD}" srcOrd="0" destOrd="0" presId="urn:microsoft.com/office/officeart/2005/8/layout/vList2"/>
    <dgm:cxn modelId="{F1771AA9-9A46-408C-87E8-238BB97A6AF1}" srcId="{117C622C-6AC4-4744-BBD1-CEE41F933A4A}" destId="{6F4208FF-20D5-4164-AF91-EFD666CACD8F}" srcOrd="3" destOrd="0" parTransId="{7D76BF54-C72E-4D6E-A4B8-283791207EC1}" sibTransId="{D6C9D958-0575-4375-8CA1-B95A7AA54F11}"/>
    <dgm:cxn modelId="{5321BDB7-8B2C-4D59-A793-73847CF4BC84}" type="presOf" srcId="{117C622C-6AC4-4744-BBD1-CEE41F933A4A}" destId="{49E05E4F-027A-45C5-B422-AFA142E9AB08}" srcOrd="0" destOrd="0" presId="urn:microsoft.com/office/officeart/2005/8/layout/vList2"/>
    <dgm:cxn modelId="{4FFAF6DF-D97B-4227-9EB5-31E1558F8779}" srcId="{117C622C-6AC4-4744-BBD1-CEE41F933A4A}" destId="{6330E898-BC42-4C47-B5AD-9E5C0A0C77FE}" srcOrd="4" destOrd="0" parTransId="{5C46760A-5CFD-489C-B34F-D6FED42489F4}" sibTransId="{A5FD5542-166A-4642-B05A-34B54FF8541F}"/>
    <dgm:cxn modelId="{24053AE1-44D5-497B-B984-616249CCEB8B}" srcId="{117C622C-6AC4-4744-BBD1-CEE41F933A4A}" destId="{51BBF302-B0F1-4816-A883-3EF5FA41BC10}" srcOrd="0" destOrd="0" parTransId="{D92D02ED-083B-40CC-A41F-6CE7A2F6C2A7}" sibTransId="{A2F435BB-4942-46AE-A91A-82B25AAF286D}"/>
    <dgm:cxn modelId="{BA5A5EE7-20C9-4007-9F89-60E6E5F032AB}" type="presOf" srcId="{97441293-AFCF-4EB3-8A6C-FD701267792E}" destId="{DC675CC0-34F1-46D1-A2DA-F072AB213121}" srcOrd="0" destOrd="0" presId="urn:microsoft.com/office/officeart/2005/8/layout/vList2"/>
    <dgm:cxn modelId="{C7FC7DEA-B57C-482B-B9EA-8DF3D778552F}" srcId="{117C622C-6AC4-4744-BBD1-CEE41F933A4A}" destId="{97441293-AFCF-4EB3-8A6C-FD701267792E}" srcOrd="2" destOrd="0" parTransId="{E323632F-2264-46D0-B77F-C3C5C2811424}" sibTransId="{2A9DA89F-CB91-4406-8428-72A01D054D14}"/>
    <dgm:cxn modelId="{CF9044F4-10B0-442F-9455-3AB25142A7DD}" type="presOf" srcId="{3BCAE9E2-57A9-41E8-9C4E-F557224359C9}" destId="{4F049BD0-2958-4C4B-B89C-C13EB9BE2D79}" srcOrd="0" destOrd="0" presId="urn:microsoft.com/office/officeart/2005/8/layout/vList2"/>
    <dgm:cxn modelId="{522605F8-2557-410D-B282-8840A5BE119D}" type="presParOf" srcId="{49E05E4F-027A-45C5-B422-AFA142E9AB08}" destId="{D34A8EC1-1452-4914-9256-71749531D87B}" srcOrd="0" destOrd="0" presId="urn:microsoft.com/office/officeart/2005/8/layout/vList2"/>
    <dgm:cxn modelId="{390ECE1B-79E8-433E-AA43-FA422BAC8048}" type="presParOf" srcId="{49E05E4F-027A-45C5-B422-AFA142E9AB08}" destId="{09D06FFF-92D2-4AD7-A278-2D62F00B3CD0}" srcOrd="1" destOrd="0" presId="urn:microsoft.com/office/officeart/2005/8/layout/vList2"/>
    <dgm:cxn modelId="{D4272180-44B4-4939-8F2E-B31F40C54315}" type="presParOf" srcId="{49E05E4F-027A-45C5-B422-AFA142E9AB08}" destId="{4F049BD0-2958-4C4B-B89C-C13EB9BE2D79}" srcOrd="2" destOrd="0" presId="urn:microsoft.com/office/officeart/2005/8/layout/vList2"/>
    <dgm:cxn modelId="{89979A34-7869-4499-9EA2-D78E01DC69B1}" type="presParOf" srcId="{49E05E4F-027A-45C5-B422-AFA142E9AB08}" destId="{093B8794-AC48-46C0-930C-0053F06E076D}" srcOrd="3" destOrd="0" presId="urn:microsoft.com/office/officeart/2005/8/layout/vList2"/>
    <dgm:cxn modelId="{3681DCD5-95BA-4C54-8801-4E02CD9D9165}" type="presParOf" srcId="{49E05E4F-027A-45C5-B422-AFA142E9AB08}" destId="{DC675CC0-34F1-46D1-A2DA-F072AB213121}" srcOrd="4" destOrd="0" presId="urn:microsoft.com/office/officeart/2005/8/layout/vList2"/>
    <dgm:cxn modelId="{2C85E1DB-DD51-4B7E-98E0-1B1EA221CC79}" type="presParOf" srcId="{49E05E4F-027A-45C5-B422-AFA142E9AB08}" destId="{094EF828-D09C-49F6-9B26-0F42821D49CF}" srcOrd="5" destOrd="0" presId="urn:microsoft.com/office/officeart/2005/8/layout/vList2"/>
    <dgm:cxn modelId="{4B9250F4-6771-4A2A-BFF9-B69E4F648DF5}" type="presParOf" srcId="{49E05E4F-027A-45C5-B422-AFA142E9AB08}" destId="{77B48BA0-0BA7-4D82-BC72-B6F0C72B0CAD}" srcOrd="6" destOrd="0" presId="urn:microsoft.com/office/officeart/2005/8/layout/vList2"/>
    <dgm:cxn modelId="{96DED0CD-751E-4C2A-A668-4B8872CB8F33}" type="presParOf" srcId="{49E05E4F-027A-45C5-B422-AFA142E9AB08}" destId="{70631CFF-2A12-4AF5-8E59-7371E6898D72}" srcOrd="7" destOrd="0" presId="urn:microsoft.com/office/officeart/2005/8/layout/vList2"/>
    <dgm:cxn modelId="{766CA29B-09DD-45EF-87C1-3CD4CE65DEA8}" type="presParOf" srcId="{49E05E4F-027A-45C5-B422-AFA142E9AB08}" destId="{9FE779B9-AD17-4749-AF51-8CE95B4DFF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7C622C-6AC4-4744-BBD1-CEE41F933A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BF302-B0F1-4816-A883-3EF5FA41BC10}">
      <dgm:prSet/>
      <dgm:spPr/>
      <dgm:t>
        <a:bodyPr/>
        <a:lstStyle/>
        <a:p>
          <a:r>
            <a:rPr lang="en-US" dirty="0"/>
            <a:t>Sprague Put Parcel – 29 acres  </a:t>
          </a:r>
        </a:p>
      </dgm:t>
    </dgm:pt>
    <dgm:pt modelId="{D92D02ED-083B-40CC-A41F-6CE7A2F6C2A7}" type="parTrans" cxnId="{24053AE1-44D5-497B-B984-616249CCEB8B}">
      <dgm:prSet/>
      <dgm:spPr/>
      <dgm:t>
        <a:bodyPr/>
        <a:lstStyle/>
        <a:p>
          <a:endParaRPr lang="en-US"/>
        </a:p>
      </dgm:t>
    </dgm:pt>
    <dgm:pt modelId="{A2F435BB-4942-46AE-A91A-82B25AAF286D}" type="sibTrans" cxnId="{24053AE1-44D5-497B-B984-616249CCEB8B}">
      <dgm:prSet/>
      <dgm:spPr/>
      <dgm:t>
        <a:bodyPr/>
        <a:lstStyle/>
        <a:p>
          <a:endParaRPr lang="en-US"/>
        </a:p>
      </dgm:t>
    </dgm:pt>
    <dgm:pt modelId="{3BCAE9E2-57A9-41E8-9C4E-F557224359C9}">
      <dgm:prSet/>
      <dgm:spPr/>
      <dgm:t>
        <a:bodyPr/>
        <a:lstStyle/>
        <a:p>
          <a:r>
            <a:rPr lang="en-US" dirty="0"/>
            <a:t>GAC Chemical Industrial Park – 120 acres </a:t>
          </a:r>
        </a:p>
      </dgm:t>
    </dgm:pt>
    <dgm:pt modelId="{F04DCD37-FA32-4DF7-B015-2A7BA72B1CCA}" type="parTrans" cxnId="{59F4280A-954A-4509-848B-54EFB594877B}">
      <dgm:prSet/>
      <dgm:spPr/>
      <dgm:t>
        <a:bodyPr/>
        <a:lstStyle/>
        <a:p>
          <a:endParaRPr lang="en-US"/>
        </a:p>
      </dgm:t>
    </dgm:pt>
    <dgm:pt modelId="{F1462B54-1D57-44F2-8EA2-CD6DADCB70A4}" type="sibTrans" cxnId="{59F4280A-954A-4509-848B-54EFB594877B}">
      <dgm:prSet/>
      <dgm:spPr/>
      <dgm:t>
        <a:bodyPr/>
        <a:lstStyle/>
        <a:p>
          <a:endParaRPr lang="en-US"/>
        </a:p>
      </dgm:t>
    </dgm:pt>
    <dgm:pt modelId="{97441293-AFCF-4EB3-8A6C-FD701267792E}">
      <dgm:prSet/>
      <dgm:spPr/>
      <dgm:t>
        <a:bodyPr/>
        <a:lstStyle/>
        <a:p>
          <a:r>
            <a:rPr lang="en-US" dirty="0"/>
            <a:t>Mack Pt. – 65 acres (commercial scale) </a:t>
          </a:r>
        </a:p>
      </dgm:t>
    </dgm:pt>
    <dgm:pt modelId="{E323632F-2264-46D0-B77F-C3C5C2811424}" type="parTrans" cxnId="{C7FC7DEA-B57C-482B-B9EA-8DF3D778552F}">
      <dgm:prSet/>
      <dgm:spPr/>
      <dgm:t>
        <a:bodyPr/>
        <a:lstStyle/>
        <a:p>
          <a:endParaRPr lang="en-US"/>
        </a:p>
      </dgm:t>
    </dgm:pt>
    <dgm:pt modelId="{2A9DA89F-CB91-4406-8428-72A01D054D14}" type="sibTrans" cxnId="{C7FC7DEA-B57C-482B-B9EA-8DF3D778552F}">
      <dgm:prSet/>
      <dgm:spPr/>
      <dgm:t>
        <a:bodyPr/>
        <a:lstStyle/>
        <a:p>
          <a:endParaRPr lang="en-US"/>
        </a:p>
      </dgm:t>
    </dgm:pt>
    <dgm:pt modelId="{6F4208FF-20D5-4164-AF91-EFD666CACD8F}">
      <dgm:prSet/>
      <dgm:spPr/>
      <dgm:t>
        <a:bodyPr/>
        <a:lstStyle/>
        <a:p>
          <a:r>
            <a:rPr lang="en-US" dirty="0"/>
            <a:t>Sears Island – 65 acres (commercial scale)</a:t>
          </a:r>
        </a:p>
      </dgm:t>
    </dgm:pt>
    <dgm:pt modelId="{D6C9D958-0575-4375-8CA1-B95A7AA54F11}" type="sibTrans" cxnId="{F1771AA9-9A46-408C-87E8-238BB97A6AF1}">
      <dgm:prSet/>
      <dgm:spPr/>
      <dgm:t>
        <a:bodyPr/>
        <a:lstStyle/>
        <a:p>
          <a:endParaRPr lang="en-US"/>
        </a:p>
      </dgm:t>
    </dgm:pt>
    <dgm:pt modelId="{7D76BF54-C72E-4D6E-A4B8-283791207EC1}" type="parTrans" cxnId="{F1771AA9-9A46-408C-87E8-238BB97A6AF1}">
      <dgm:prSet/>
      <dgm:spPr/>
      <dgm:t>
        <a:bodyPr/>
        <a:lstStyle/>
        <a:p>
          <a:endParaRPr lang="en-US"/>
        </a:p>
      </dgm:t>
    </dgm:pt>
    <dgm:pt modelId="{49E05E4F-027A-45C5-B422-AFA142E9AB08}" type="pres">
      <dgm:prSet presAssocID="{117C622C-6AC4-4744-BBD1-CEE41F933A4A}" presName="linear" presStyleCnt="0">
        <dgm:presLayoutVars>
          <dgm:animLvl val="lvl"/>
          <dgm:resizeHandles val="exact"/>
        </dgm:presLayoutVars>
      </dgm:prSet>
      <dgm:spPr/>
    </dgm:pt>
    <dgm:pt modelId="{D34A8EC1-1452-4914-9256-71749531D87B}" type="pres">
      <dgm:prSet presAssocID="{51BBF302-B0F1-4816-A883-3EF5FA41BC10}" presName="parentText" presStyleLbl="node1" presStyleIdx="0" presStyleCnt="4">
        <dgm:presLayoutVars>
          <dgm:chMax val="0"/>
          <dgm:bulletEnabled val="1"/>
        </dgm:presLayoutVars>
      </dgm:prSet>
      <dgm:spPr/>
    </dgm:pt>
    <dgm:pt modelId="{09D06FFF-92D2-4AD7-A278-2D62F00B3CD0}" type="pres">
      <dgm:prSet presAssocID="{A2F435BB-4942-46AE-A91A-82B25AAF286D}" presName="spacer" presStyleCnt="0"/>
      <dgm:spPr/>
    </dgm:pt>
    <dgm:pt modelId="{4F049BD0-2958-4C4B-B89C-C13EB9BE2D79}" type="pres">
      <dgm:prSet presAssocID="{3BCAE9E2-57A9-41E8-9C4E-F557224359C9}" presName="parentText" presStyleLbl="node1" presStyleIdx="1" presStyleCnt="4">
        <dgm:presLayoutVars>
          <dgm:chMax val="0"/>
          <dgm:bulletEnabled val="1"/>
        </dgm:presLayoutVars>
      </dgm:prSet>
      <dgm:spPr/>
    </dgm:pt>
    <dgm:pt modelId="{093B8794-AC48-46C0-930C-0053F06E076D}" type="pres">
      <dgm:prSet presAssocID="{F1462B54-1D57-44F2-8EA2-CD6DADCB70A4}" presName="spacer" presStyleCnt="0"/>
      <dgm:spPr/>
    </dgm:pt>
    <dgm:pt modelId="{DC675CC0-34F1-46D1-A2DA-F072AB213121}" type="pres">
      <dgm:prSet presAssocID="{97441293-AFCF-4EB3-8A6C-FD701267792E}" presName="parentText" presStyleLbl="node1" presStyleIdx="2" presStyleCnt="4">
        <dgm:presLayoutVars>
          <dgm:chMax val="0"/>
          <dgm:bulletEnabled val="1"/>
        </dgm:presLayoutVars>
      </dgm:prSet>
      <dgm:spPr/>
    </dgm:pt>
    <dgm:pt modelId="{094EF828-D09C-49F6-9B26-0F42821D49CF}" type="pres">
      <dgm:prSet presAssocID="{2A9DA89F-CB91-4406-8428-72A01D054D14}" presName="spacer" presStyleCnt="0"/>
      <dgm:spPr/>
    </dgm:pt>
    <dgm:pt modelId="{77B48BA0-0BA7-4D82-BC72-B6F0C72B0CAD}" type="pres">
      <dgm:prSet presAssocID="{6F4208FF-20D5-4164-AF91-EFD666CACD8F}" presName="parentText" presStyleLbl="node1" presStyleIdx="3" presStyleCnt="4">
        <dgm:presLayoutVars>
          <dgm:chMax val="0"/>
          <dgm:bulletEnabled val="1"/>
        </dgm:presLayoutVars>
      </dgm:prSet>
      <dgm:spPr/>
    </dgm:pt>
  </dgm:ptLst>
  <dgm:cxnLst>
    <dgm:cxn modelId="{59F4280A-954A-4509-848B-54EFB594877B}" srcId="{117C622C-6AC4-4744-BBD1-CEE41F933A4A}" destId="{3BCAE9E2-57A9-41E8-9C4E-F557224359C9}" srcOrd="1" destOrd="0" parTransId="{F04DCD37-FA32-4DF7-B015-2A7BA72B1CCA}" sibTransId="{F1462B54-1D57-44F2-8EA2-CD6DADCB70A4}"/>
    <dgm:cxn modelId="{5162BB84-9FD1-4ECE-B9A5-3F2506FAE9E1}" type="presOf" srcId="{51BBF302-B0F1-4816-A883-3EF5FA41BC10}" destId="{D34A8EC1-1452-4914-9256-71749531D87B}" srcOrd="0" destOrd="0" presId="urn:microsoft.com/office/officeart/2005/8/layout/vList2"/>
    <dgm:cxn modelId="{98BAF590-BEBB-4B70-9565-2D94B4FBFF7C}" type="presOf" srcId="{6F4208FF-20D5-4164-AF91-EFD666CACD8F}" destId="{77B48BA0-0BA7-4D82-BC72-B6F0C72B0CAD}" srcOrd="0" destOrd="0" presId="urn:microsoft.com/office/officeart/2005/8/layout/vList2"/>
    <dgm:cxn modelId="{F1771AA9-9A46-408C-87E8-238BB97A6AF1}" srcId="{117C622C-6AC4-4744-BBD1-CEE41F933A4A}" destId="{6F4208FF-20D5-4164-AF91-EFD666CACD8F}" srcOrd="3" destOrd="0" parTransId="{7D76BF54-C72E-4D6E-A4B8-283791207EC1}" sibTransId="{D6C9D958-0575-4375-8CA1-B95A7AA54F11}"/>
    <dgm:cxn modelId="{5321BDB7-8B2C-4D59-A793-73847CF4BC84}" type="presOf" srcId="{117C622C-6AC4-4744-BBD1-CEE41F933A4A}" destId="{49E05E4F-027A-45C5-B422-AFA142E9AB08}" srcOrd="0" destOrd="0" presId="urn:microsoft.com/office/officeart/2005/8/layout/vList2"/>
    <dgm:cxn modelId="{24053AE1-44D5-497B-B984-616249CCEB8B}" srcId="{117C622C-6AC4-4744-BBD1-CEE41F933A4A}" destId="{51BBF302-B0F1-4816-A883-3EF5FA41BC10}" srcOrd="0" destOrd="0" parTransId="{D92D02ED-083B-40CC-A41F-6CE7A2F6C2A7}" sibTransId="{A2F435BB-4942-46AE-A91A-82B25AAF286D}"/>
    <dgm:cxn modelId="{BA5A5EE7-20C9-4007-9F89-60E6E5F032AB}" type="presOf" srcId="{97441293-AFCF-4EB3-8A6C-FD701267792E}" destId="{DC675CC0-34F1-46D1-A2DA-F072AB213121}" srcOrd="0" destOrd="0" presId="urn:microsoft.com/office/officeart/2005/8/layout/vList2"/>
    <dgm:cxn modelId="{C7FC7DEA-B57C-482B-B9EA-8DF3D778552F}" srcId="{117C622C-6AC4-4744-BBD1-CEE41F933A4A}" destId="{97441293-AFCF-4EB3-8A6C-FD701267792E}" srcOrd="2" destOrd="0" parTransId="{E323632F-2264-46D0-B77F-C3C5C2811424}" sibTransId="{2A9DA89F-CB91-4406-8428-72A01D054D14}"/>
    <dgm:cxn modelId="{CF9044F4-10B0-442F-9455-3AB25142A7DD}" type="presOf" srcId="{3BCAE9E2-57A9-41E8-9C4E-F557224359C9}" destId="{4F049BD0-2958-4C4B-B89C-C13EB9BE2D79}" srcOrd="0" destOrd="0" presId="urn:microsoft.com/office/officeart/2005/8/layout/vList2"/>
    <dgm:cxn modelId="{522605F8-2557-410D-B282-8840A5BE119D}" type="presParOf" srcId="{49E05E4F-027A-45C5-B422-AFA142E9AB08}" destId="{D34A8EC1-1452-4914-9256-71749531D87B}" srcOrd="0" destOrd="0" presId="urn:microsoft.com/office/officeart/2005/8/layout/vList2"/>
    <dgm:cxn modelId="{390ECE1B-79E8-433E-AA43-FA422BAC8048}" type="presParOf" srcId="{49E05E4F-027A-45C5-B422-AFA142E9AB08}" destId="{09D06FFF-92D2-4AD7-A278-2D62F00B3CD0}" srcOrd="1" destOrd="0" presId="urn:microsoft.com/office/officeart/2005/8/layout/vList2"/>
    <dgm:cxn modelId="{D4272180-44B4-4939-8F2E-B31F40C54315}" type="presParOf" srcId="{49E05E4F-027A-45C5-B422-AFA142E9AB08}" destId="{4F049BD0-2958-4C4B-B89C-C13EB9BE2D79}" srcOrd="2" destOrd="0" presId="urn:microsoft.com/office/officeart/2005/8/layout/vList2"/>
    <dgm:cxn modelId="{89979A34-7869-4499-9EA2-D78E01DC69B1}" type="presParOf" srcId="{49E05E4F-027A-45C5-B422-AFA142E9AB08}" destId="{093B8794-AC48-46C0-930C-0053F06E076D}" srcOrd="3" destOrd="0" presId="urn:microsoft.com/office/officeart/2005/8/layout/vList2"/>
    <dgm:cxn modelId="{3681DCD5-95BA-4C54-8801-4E02CD9D9165}" type="presParOf" srcId="{49E05E4F-027A-45C5-B422-AFA142E9AB08}" destId="{DC675CC0-34F1-46D1-A2DA-F072AB213121}" srcOrd="4" destOrd="0" presId="urn:microsoft.com/office/officeart/2005/8/layout/vList2"/>
    <dgm:cxn modelId="{2C85E1DB-DD51-4B7E-98E0-1B1EA221CC79}" type="presParOf" srcId="{49E05E4F-027A-45C5-B422-AFA142E9AB08}" destId="{094EF828-D09C-49F6-9B26-0F42821D49CF}" srcOrd="5" destOrd="0" presId="urn:microsoft.com/office/officeart/2005/8/layout/vList2"/>
    <dgm:cxn modelId="{4B9250F4-6771-4A2A-BFF9-B69E4F648DF5}" type="presParOf" srcId="{49E05E4F-027A-45C5-B422-AFA142E9AB08}" destId="{77B48BA0-0BA7-4D82-BC72-B6F0C72B0CA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7C622C-6AC4-4744-BBD1-CEE41F933A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BF302-B0F1-4816-A883-3EF5FA41BC10}">
      <dgm:prSet/>
      <dgm:spPr/>
      <dgm:t>
        <a:bodyPr/>
        <a:lstStyle/>
        <a:p>
          <a:r>
            <a:rPr lang="en-US" dirty="0"/>
            <a:t>Maine has made significant progress on the Roadmap effort. </a:t>
          </a:r>
        </a:p>
      </dgm:t>
    </dgm:pt>
    <dgm:pt modelId="{D92D02ED-083B-40CC-A41F-6CE7A2F6C2A7}" type="parTrans" cxnId="{24053AE1-44D5-497B-B984-616249CCEB8B}">
      <dgm:prSet/>
      <dgm:spPr/>
      <dgm:t>
        <a:bodyPr/>
        <a:lstStyle/>
        <a:p>
          <a:endParaRPr lang="en-US"/>
        </a:p>
      </dgm:t>
    </dgm:pt>
    <dgm:pt modelId="{A2F435BB-4942-46AE-A91A-82B25AAF286D}" type="sibTrans" cxnId="{24053AE1-44D5-497B-B984-616249CCEB8B}">
      <dgm:prSet/>
      <dgm:spPr/>
      <dgm:t>
        <a:bodyPr/>
        <a:lstStyle/>
        <a:p>
          <a:endParaRPr lang="en-US"/>
        </a:p>
      </dgm:t>
    </dgm:pt>
    <dgm:pt modelId="{3BCAE9E2-57A9-41E8-9C4E-F557224359C9}">
      <dgm:prSet/>
      <dgm:spPr/>
      <dgm:t>
        <a:bodyPr/>
        <a:lstStyle/>
        <a:p>
          <a:r>
            <a:rPr lang="en-US" dirty="0"/>
            <a:t>BOEM has announced the first step in </a:t>
          </a:r>
          <a:r>
            <a:rPr lang="en-US" dirty="0" err="1"/>
            <a:t>GoM</a:t>
          </a:r>
          <a:r>
            <a:rPr lang="en-US" dirty="0"/>
            <a:t> commercial leasing.</a:t>
          </a:r>
        </a:p>
      </dgm:t>
    </dgm:pt>
    <dgm:pt modelId="{F04DCD37-FA32-4DF7-B015-2A7BA72B1CCA}" type="parTrans" cxnId="{59F4280A-954A-4509-848B-54EFB594877B}">
      <dgm:prSet/>
      <dgm:spPr/>
      <dgm:t>
        <a:bodyPr/>
        <a:lstStyle/>
        <a:p>
          <a:endParaRPr lang="en-US"/>
        </a:p>
      </dgm:t>
    </dgm:pt>
    <dgm:pt modelId="{F1462B54-1D57-44F2-8EA2-CD6DADCB70A4}" type="sibTrans" cxnId="{59F4280A-954A-4509-848B-54EFB594877B}">
      <dgm:prSet/>
      <dgm:spPr/>
      <dgm:t>
        <a:bodyPr/>
        <a:lstStyle/>
        <a:p>
          <a:endParaRPr lang="en-US"/>
        </a:p>
      </dgm:t>
    </dgm:pt>
    <dgm:pt modelId="{97441293-AFCF-4EB3-8A6C-FD701267792E}">
      <dgm:prSet/>
      <dgm:spPr/>
      <dgm:t>
        <a:bodyPr/>
        <a:lstStyle/>
        <a:p>
          <a:r>
            <a:rPr lang="en-US" dirty="0"/>
            <a:t>Offshore wind developers are scaling </a:t>
          </a:r>
          <a:r>
            <a:rPr lang="en-US"/>
            <a:t>up.</a:t>
          </a:r>
          <a:endParaRPr lang="en-US" dirty="0"/>
        </a:p>
      </dgm:t>
    </dgm:pt>
    <dgm:pt modelId="{E323632F-2264-46D0-B77F-C3C5C2811424}" type="parTrans" cxnId="{C7FC7DEA-B57C-482B-B9EA-8DF3D778552F}">
      <dgm:prSet/>
      <dgm:spPr/>
      <dgm:t>
        <a:bodyPr/>
        <a:lstStyle/>
        <a:p>
          <a:endParaRPr lang="en-US"/>
        </a:p>
      </dgm:t>
    </dgm:pt>
    <dgm:pt modelId="{2A9DA89F-CB91-4406-8428-72A01D054D14}" type="sibTrans" cxnId="{C7FC7DEA-B57C-482B-B9EA-8DF3D778552F}">
      <dgm:prSet/>
      <dgm:spPr/>
      <dgm:t>
        <a:bodyPr/>
        <a:lstStyle/>
        <a:p>
          <a:endParaRPr lang="en-US"/>
        </a:p>
      </dgm:t>
    </dgm:pt>
    <dgm:pt modelId="{6330E898-BC42-4C47-B5AD-9E5C0A0C77FE}">
      <dgm:prSet/>
      <dgm:spPr/>
      <dgm:t>
        <a:bodyPr/>
        <a:lstStyle/>
        <a:p>
          <a:r>
            <a:rPr lang="en-US" dirty="0"/>
            <a:t>OSW technology continues to change.</a:t>
          </a:r>
        </a:p>
      </dgm:t>
    </dgm:pt>
    <dgm:pt modelId="{5C46760A-5CFD-489C-B34F-D6FED42489F4}" type="parTrans" cxnId="{4FFAF6DF-D97B-4227-9EB5-31E1558F8779}">
      <dgm:prSet/>
      <dgm:spPr/>
      <dgm:t>
        <a:bodyPr/>
        <a:lstStyle/>
        <a:p>
          <a:endParaRPr lang="en-US"/>
        </a:p>
      </dgm:t>
    </dgm:pt>
    <dgm:pt modelId="{A5FD5542-166A-4642-B05A-34B54FF8541F}" type="sibTrans" cxnId="{4FFAF6DF-D97B-4227-9EB5-31E1558F8779}">
      <dgm:prSet/>
      <dgm:spPr/>
      <dgm:t>
        <a:bodyPr/>
        <a:lstStyle/>
        <a:p>
          <a:endParaRPr lang="en-US"/>
        </a:p>
      </dgm:t>
    </dgm:pt>
    <dgm:pt modelId="{6F4208FF-20D5-4164-AF91-EFD666CACD8F}">
      <dgm:prSet/>
      <dgm:spPr/>
      <dgm:t>
        <a:bodyPr/>
        <a:lstStyle/>
        <a:p>
          <a:r>
            <a:rPr lang="en-US" dirty="0"/>
            <a:t>We are designing concepts based on larger turbines. 20MW</a:t>
          </a:r>
        </a:p>
      </dgm:t>
    </dgm:pt>
    <dgm:pt modelId="{D6C9D958-0575-4375-8CA1-B95A7AA54F11}" type="sibTrans" cxnId="{F1771AA9-9A46-408C-87E8-238BB97A6AF1}">
      <dgm:prSet/>
      <dgm:spPr/>
      <dgm:t>
        <a:bodyPr/>
        <a:lstStyle/>
        <a:p>
          <a:endParaRPr lang="en-US"/>
        </a:p>
      </dgm:t>
    </dgm:pt>
    <dgm:pt modelId="{7D76BF54-C72E-4D6E-A4B8-283791207EC1}" type="parTrans" cxnId="{F1771AA9-9A46-408C-87E8-238BB97A6AF1}">
      <dgm:prSet/>
      <dgm:spPr/>
      <dgm:t>
        <a:bodyPr/>
        <a:lstStyle/>
        <a:p>
          <a:endParaRPr lang="en-US"/>
        </a:p>
      </dgm:t>
    </dgm:pt>
    <dgm:pt modelId="{49E05E4F-027A-45C5-B422-AFA142E9AB08}" type="pres">
      <dgm:prSet presAssocID="{117C622C-6AC4-4744-BBD1-CEE41F933A4A}" presName="linear" presStyleCnt="0">
        <dgm:presLayoutVars>
          <dgm:animLvl val="lvl"/>
          <dgm:resizeHandles val="exact"/>
        </dgm:presLayoutVars>
      </dgm:prSet>
      <dgm:spPr/>
    </dgm:pt>
    <dgm:pt modelId="{D34A8EC1-1452-4914-9256-71749531D87B}" type="pres">
      <dgm:prSet presAssocID="{51BBF302-B0F1-4816-A883-3EF5FA41BC10}" presName="parentText" presStyleLbl="node1" presStyleIdx="0" presStyleCnt="5">
        <dgm:presLayoutVars>
          <dgm:chMax val="0"/>
          <dgm:bulletEnabled val="1"/>
        </dgm:presLayoutVars>
      </dgm:prSet>
      <dgm:spPr/>
    </dgm:pt>
    <dgm:pt modelId="{09D06FFF-92D2-4AD7-A278-2D62F00B3CD0}" type="pres">
      <dgm:prSet presAssocID="{A2F435BB-4942-46AE-A91A-82B25AAF286D}" presName="spacer" presStyleCnt="0"/>
      <dgm:spPr/>
    </dgm:pt>
    <dgm:pt modelId="{4F049BD0-2958-4C4B-B89C-C13EB9BE2D79}" type="pres">
      <dgm:prSet presAssocID="{3BCAE9E2-57A9-41E8-9C4E-F557224359C9}" presName="parentText" presStyleLbl="node1" presStyleIdx="1" presStyleCnt="5">
        <dgm:presLayoutVars>
          <dgm:chMax val="0"/>
          <dgm:bulletEnabled val="1"/>
        </dgm:presLayoutVars>
      </dgm:prSet>
      <dgm:spPr/>
    </dgm:pt>
    <dgm:pt modelId="{093B8794-AC48-46C0-930C-0053F06E076D}" type="pres">
      <dgm:prSet presAssocID="{F1462B54-1D57-44F2-8EA2-CD6DADCB70A4}" presName="spacer" presStyleCnt="0"/>
      <dgm:spPr/>
    </dgm:pt>
    <dgm:pt modelId="{DC675CC0-34F1-46D1-A2DA-F072AB213121}" type="pres">
      <dgm:prSet presAssocID="{97441293-AFCF-4EB3-8A6C-FD701267792E}" presName="parentText" presStyleLbl="node1" presStyleIdx="2" presStyleCnt="5">
        <dgm:presLayoutVars>
          <dgm:chMax val="0"/>
          <dgm:bulletEnabled val="1"/>
        </dgm:presLayoutVars>
      </dgm:prSet>
      <dgm:spPr/>
    </dgm:pt>
    <dgm:pt modelId="{094EF828-D09C-49F6-9B26-0F42821D49CF}" type="pres">
      <dgm:prSet presAssocID="{2A9DA89F-CB91-4406-8428-72A01D054D14}" presName="spacer" presStyleCnt="0"/>
      <dgm:spPr/>
    </dgm:pt>
    <dgm:pt modelId="{77B48BA0-0BA7-4D82-BC72-B6F0C72B0CAD}" type="pres">
      <dgm:prSet presAssocID="{6F4208FF-20D5-4164-AF91-EFD666CACD8F}" presName="parentText" presStyleLbl="node1" presStyleIdx="3" presStyleCnt="5">
        <dgm:presLayoutVars>
          <dgm:chMax val="0"/>
          <dgm:bulletEnabled val="1"/>
        </dgm:presLayoutVars>
      </dgm:prSet>
      <dgm:spPr/>
    </dgm:pt>
    <dgm:pt modelId="{70631CFF-2A12-4AF5-8E59-7371E6898D72}" type="pres">
      <dgm:prSet presAssocID="{D6C9D958-0575-4375-8CA1-B95A7AA54F11}" presName="spacer" presStyleCnt="0"/>
      <dgm:spPr/>
    </dgm:pt>
    <dgm:pt modelId="{9FE779B9-AD17-4749-AF51-8CE95B4DFFDC}" type="pres">
      <dgm:prSet presAssocID="{6330E898-BC42-4C47-B5AD-9E5C0A0C77FE}" presName="parentText" presStyleLbl="node1" presStyleIdx="4" presStyleCnt="5">
        <dgm:presLayoutVars>
          <dgm:chMax val="0"/>
          <dgm:bulletEnabled val="1"/>
        </dgm:presLayoutVars>
      </dgm:prSet>
      <dgm:spPr/>
    </dgm:pt>
  </dgm:ptLst>
  <dgm:cxnLst>
    <dgm:cxn modelId="{59F4280A-954A-4509-848B-54EFB594877B}" srcId="{117C622C-6AC4-4744-BBD1-CEE41F933A4A}" destId="{3BCAE9E2-57A9-41E8-9C4E-F557224359C9}" srcOrd="1" destOrd="0" parTransId="{F04DCD37-FA32-4DF7-B015-2A7BA72B1CCA}" sibTransId="{F1462B54-1D57-44F2-8EA2-CD6DADCB70A4}"/>
    <dgm:cxn modelId="{575D0874-79AC-4034-B20D-5E1F31D12499}" type="presOf" srcId="{6330E898-BC42-4C47-B5AD-9E5C0A0C77FE}" destId="{9FE779B9-AD17-4749-AF51-8CE95B4DFFDC}" srcOrd="0" destOrd="0" presId="urn:microsoft.com/office/officeart/2005/8/layout/vList2"/>
    <dgm:cxn modelId="{5162BB84-9FD1-4ECE-B9A5-3F2506FAE9E1}" type="presOf" srcId="{51BBF302-B0F1-4816-A883-3EF5FA41BC10}" destId="{D34A8EC1-1452-4914-9256-71749531D87B}" srcOrd="0" destOrd="0" presId="urn:microsoft.com/office/officeart/2005/8/layout/vList2"/>
    <dgm:cxn modelId="{98BAF590-BEBB-4B70-9565-2D94B4FBFF7C}" type="presOf" srcId="{6F4208FF-20D5-4164-AF91-EFD666CACD8F}" destId="{77B48BA0-0BA7-4D82-BC72-B6F0C72B0CAD}" srcOrd="0" destOrd="0" presId="urn:microsoft.com/office/officeart/2005/8/layout/vList2"/>
    <dgm:cxn modelId="{F1771AA9-9A46-408C-87E8-238BB97A6AF1}" srcId="{117C622C-6AC4-4744-BBD1-CEE41F933A4A}" destId="{6F4208FF-20D5-4164-AF91-EFD666CACD8F}" srcOrd="3" destOrd="0" parTransId="{7D76BF54-C72E-4D6E-A4B8-283791207EC1}" sibTransId="{D6C9D958-0575-4375-8CA1-B95A7AA54F11}"/>
    <dgm:cxn modelId="{5321BDB7-8B2C-4D59-A793-73847CF4BC84}" type="presOf" srcId="{117C622C-6AC4-4744-BBD1-CEE41F933A4A}" destId="{49E05E4F-027A-45C5-B422-AFA142E9AB08}" srcOrd="0" destOrd="0" presId="urn:microsoft.com/office/officeart/2005/8/layout/vList2"/>
    <dgm:cxn modelId="{4FFAF6DF-D97B-4227-9EB5-31E1558F8779}" srcId="{117C622C-6AC4-4744-BBD1-CEE41F933A4A}" destId="{6330E898-BC42-4C47-B5AD-9E5C0A0C77FE}" srcOrd="4" destOrd="0" parTransId="{5C46760A-5CFD-489C-B34F-D6FED42489F4}" sibTransId="{A5FD5542-166A-4642-B05A-34B54FF8541F}"/>
    <dgm:cxn modelId="{24053AE1-44D5-497B-B984-616249CCEB8B}" srcId="{117C622C-6AC4-4744-BBD1-CEE41F933A4A}" destId="{51BBF302-B0F1-4816-A883-3EF5FA41BC10}" srcOrd="0" destOrd="0" parTransId="{D92D02ED-083B-40CC-A41F-6CE7A2F6C2A7}" sibTransId="{A2F435BB-4942-46AE-A91A-82B25AAF286D}"/>
    <dgm:cxn modelId="{BA5A5EE7-20C9-4007-9F89-60E6E5F032AB}" type="presOf" srcId="{97441293-AFCF-4EB3-8A6C-FD701267792E}" destId="{DC675CC0-34F1-46D1-A2DA-F072AB213121}" srcOrd="0" destOrd="0" presId="urn:microsoft.com/office/officeart/2005/8/layout/vList2"/>
    <dgm:cxn modelId="{C7FC7DEA-B57C-482B-B9EA-8DF3D778552F}" srcId="{117C622C-6AC4-4744-BBD1-CEE41F933A4A}" destId="{97441293-AFCF-4EB3-8A6C-FD701267792E}" srcOrd="2" destOrd="0" parTransId="{E323632F-2264-46D0-B77F-C3C5C2811424}" sibTransId="{2A9DA89F-CB91-4406-8428-72A01D054D14}"/>
    <dgm:cxn modelId="{CF9044F4-10B0-442F-9455-3AB25142A7DD}" type="presOf" srcId="{3BCAE9E2-57A9-41E8-9C4E-F557224359C9}" destId="{4F049BD0-2958-4C4B-B89C-C13EB9BE2D79}" srcOrd="0" destOrd="0" presId="urn:microsoft.com/office/officeart/2005/8/layout/vList2"/>
    <dgm:cxn modelId="{522605F8-2557-410D-B282-8840A5BE119D}" type="presParOf" srcId="{49E05E4F-027A-45C5-B422-AFA142E9AB08}" destId="{D34A8EC1-1452-4914-9256-71749531D87B}" srcOrd="0" destOrd="0" presId="urn:microsoft.com/office/officeart/2005/8/layout/vList2"/>
    <dgm:cxn modelId="{390ECE1B-79E8-433E-AA43-FA422BAC8048}" type="presParOf" srcId="{49E05E4F-027A-45C5-B422-AFA142E9AB08}" destId="{09D06FFF-92D2-4AD7-A278-2D62F00B3CD0}" srcOrd="1" destOrd="0" presId="urn:microsoft.com/office/officeart/2005/8/layout/vList2"/>
    <dgm:cxn modelId="{D4272180-44B4-4939-8F2E-B31F40C54315}" type="presParOf" srcId="{49E05E4F-027A-45C5-B422-AFA142E9AB08}" destId="{4F049BD0-2958-4C4B-B89C-C13EB9BE2D79}" srcOrd="2" destOrd="0" presId="urn:microsoft.com/office/officeart/2005/8/layout/vList2"/>
    <dgm:cxn modelId="{89979A34-7869-4499-9EA2-D78E01DC69B1}" type="presParOf" srcId="{49E05E4F-027A-45C5-B422-AFA142E9AB08}" destId="{093B8794-AC48-46C0-930C-0053F06E076D}" srcOrd="3" destOrd="0" presId="urn:microsoft.com/office/officeart/2005/8/layout/vList2"/>
    <dgm:cxn modelId="{3681DCD5-95BA-4C54-8801-4E02CD9D9165}" type="presParOf" srcId="{49E05E4F-027A-45C5-B422-AFA142E9AB08}" destId="{DC675CC0-34F1-46D1-A2DA-F072AB213121}" srcOrd="4" destOrd="0" presId="urn:microsoft.com/office/officeart/2005/8/layout/vList2"/>
    <dgm:cxn modelId="{2C85E1DB-DD51-4B7E-98E0-1B1EA221CC79}" type="presParOf" srcId="{49E05E4F-027A-45C5-B422-AFA142E9AB08}" destId="{094EF828-D09C-49F6-9B26-0F42821D49CF}" srcOrd="5" destOrd="0" presId="urn:microsoft.com/office/officeart/2005/8/layout/vList2"/>
    <dgm:cxn modelId="{4B9250F4-6771-4A2A-BFF9-B69E4F648DF5}" type="presParOf" srcId="{49E05E4F-027A-45C5-B422-AFA142E9AB08}" destId="{77B48BA0-0BA7-4D82-BC72-B6F0C72B0CAD}" srcOrd="6" destOrd="0" presId="urn:microsoft.com/office/officeart/2005/8/layout/vList2"/>
    <dgm:cxn modelId="{96DED0CD-751E-4C2A-A668-4B8872CB8F33}" type="presParOf" srcId="{49E05E4F-027A-45C5-B422-AFA142E9AB08}" destId="{70631CFF-2A12-4AF5-8E59-7371E6898D72}" srcOrd="7" destOrd="0" presId="urn:microsoft.com/office/officeart/2005/8/layout/vList2"/>
    <dgm:cxn modelId="{766CA29B-09DD-45EF-87C1-3CD4CE65DEA8}" type="presParOf" srcId="{49E05E4F-027A-45C5-B422-AFA142E9AB08}" destId="{9FE779B9-AD17-4749-AF51-8CE95B4DFF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7C622C-6AC4-4744-BBD1-CEE41F933A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BBF302-B0F1-4816-A883-3EF5FA41BC10}">
      <dgm:prSet/>
      <dgm:spPr/>
      <dgm:t>
        <a:bodyPr/>
        <a:lstStyle/>
        <a:p>
          <a:r>
            <a:rPr lang="en-US" dirty="0"/>
            <a:t>Mack Point – 100 acres </a:t>
          </a:r>
        </a:p>
      </dgm:t>
    </dgm:pt>
    <dgm:pt modelId="{D92D02ED-083B-40CC-A41F-6CE7A2F6C2A7}" type="parTrans" cxnId="{24053AE1-44D5-497B-B984-616249CCEB8B}">
      <dgm:prSet/>
      <dgm:spPr/>
      <dgm:t>
        <a:bodyPr/>
        <a:lstStyle/>
        <a:p>
          <a:endParaRPr lang="en-US"/>
        </a:p>
      </dgm:t>
    </dgm:pt>
    <dgm:pt modelId="{A2F435BB-4942-46AE-A91A-82B25AAF286D}" type="sibTrans" cxnId="{24053AE1-44D5-497B-B984-616249CCEB8B}">
      <dgm:prSet/>
      <dgm:spPr/>
      <dgm:t>
        <a:bodyPr/>
        <a:lstStyle/>
        <a:p>
          <a:endParaRPr lang="en-US"/>
        </a:p>
      </dgm:t>
    </dgm:pt>
    <dgm:pt modelId="{3BCAE9E2-57A9-41E8-9C4E-F557224359C9}">
      <dgm:prSet/>
      <dgm:spPr/>
      <dgm:t>
        <a:bodyPr/>
        <a:lstStyle/>
        <a:p>
          <a:r>
            <a:rPr lang="en-US" dirty="0"/>
            <a:t>Sears Island – 100 acres</a:t>
          </a:r>
        </a:p>
      </dgm:t>
    </dgm:pt>
    <dgm:pt modelId="{F04DCD37-FA32-4DF7-B015-2A7BA72B1CCA}" type="parTrans" cxnId="{59F4280A-954A-4509-848B-54EFB594877B}">
      <dgm:prSet/>
      <dgm:spPr/>
      <dgm:t>
        <a:bodyPr/>
        <a:lstStyle/>
        <a:p>
          <a:endParaRPr lang="en-US"/>
        </a:p>
      </dgm:t>
    </dgm:pt>
    <dgm:pt modelId="{F1462B54-1D57-44F2-8EA2-CD6DADCB70A4}" type="sibTrans" cxnId="{59F4280A-954A-4509-848B-54EFB594877B}">
      <dgm:prSet/>
      <dgm:spPr/>
      <dgm:t>
        <a:bodyPr/>
        <a:lstStyle/>
        <a:p>
          <a:endParaRPr lang="en-US"/>
        </a:p>
      </dgm:t>
    </dgm:pt>
    <dgm:pt modelId="{97441293-AFCF-4EB3-8A6C-FD701267792E}">
      <dgm:prSet/>
      <dgm:spPr/>
      <dgm:t>
        <a:bodyPr/>
        <a:lstStyle/>
        <a:p>
          <a:r>
            <a:rPr lang="en-US" dirty="0"/>
            <a:t>Mack Pt/Sears Island Hybrid – 110 total acres </a:t>
          </a:r>
        </a:p>
      </dgm:t>
    </dgm:pt>
    <dgm:pt modelId="{E323632F-2264-46D0-B77F-C3C5C2811424}" type="parTrans" cxnId="{C7FC7DEA-B57C-482B-B9EA-8DF3D778552F}">
      <dgm:prSet/>
      <dgm:spPr/>
      <dgm:t>
        <a:bodyPr/>
        <a:lstStyle/>
        <a:p>
          <a:endParaRPr lang="en-US"/>
        </a:p>
      </dgm:t>
    </dgm:pt>
    <dgm:pt modelId="{2A9DA89F-CB91-4406-8428-72A01D054D14}" type="sibTrans" cxnId="{C7FC7DEA-B57C-482B-B9EA-8DF3D778552F}">
      <dgm:prSet/>
      <dgm:spPr/>
      <dgm:t>
        <a:bodyPr/>
        <a:lstStyle/>
        <a:p>
          <a:endParaRPr lang="en-US"/>
        </a:p>
      </dgm:t>
    </dgm:pt>
    <dgm:pt modelId="{6F4208FF-20D5-4164-AF91-EFD666CACD8F}">
      <dgm:prSet/>
      <dgm:spPr/>
      <dgm:t>
        <a:bodyPr/>
        <a:lstStyle/>
        <a:p>
          <a:r>
            <a:rPr lang="en-US" dirty="0"/>
            <a:t>Eastport, Estes Head – 100 acres </a:t>
          </a:r>
        </a:p>
      </dgm:t>
    </dgm:pt>
    <dgm:pt modelId="{7D76BF54-C72E-4D6E-A4B8-283791207EC1}" type="parTrans" cxnId="{F1771AA9-9A46-408C-87E8-238BB97A6AF1}">
      <dgm:prSet/>
      <dgm:spPr/>
      <dgm:t>
        <a:bodyPr/>
        <a:lstStyle/>
        <a:p>
          <a:endParaRPr lang="en-US"/>
        </a:p>
      </dgm:t>
    </dgm:pt>
    <dgm:pt modelId="{D6C9D958-0575-4375-8CA1-B95A7AA54F11}" type="sibTrans" cxnId="{F1771AA9-9A46-408C-87E8-238BB97A6AF1}">
      <dgm:prSet/>
      <dgm:spPr/>
      <dgm:t>
        <a:bodyPr/>
        <a:lstStyle/>
        <a:p>
          <a:endParaRPr lang="en-US"/>
        </a:p>
      </dgm:t>
    </dgm:pt>
    <dgm:pt modelId="{6330E898-BC42-4C47-B5AD-9E5C0A0C77FE}">
      <dgm:prSet/>
      <dgm:spPr/>
      <dgm:t>
        <a:bodyPr/>
        <a:lstStyle/>
        <a:p>
          <a:r>
            <a:rPr lang="en-US" dirty="0"/>
            <a:t>No Build</a:t>
          </a:r>
        </a:p>
      </dgm:t>
    </dgm:pt>
    <dgm:pt modelId="{5C46760A-5CFD-489C-B34F-D6FED42489F4}" type="parTrans" cxnId="{4FFAF6DF-D97B-4227-9EB5-31E1558F8779}">
      <dgm:prSet/>
      <dgm:spPr/>
      <dgm:t>
        <a:bodyPr/>
        <a:lstStyle/>
        <a:p>
          <a:endParaRPr lang="en-US"/>
        </a:p>
      </dgm:t>
    </dgm:pt>
    <dgm:pt modelId="{A5FD5542-166A-4642-B05A-34B54FF8541F}" type="sibTrans" cxnId="{4FFAF6DF-D97B-4227-9EB5-31E1558F8779}">
      <dgm:prSet/>
      <dgm:spPr/>
      <dgm:t>
        <a:bodyPr/>
        <a:lstStyle/>
        <a:p>
          <a:endParaRPr lang="en-US"/>
        </a:p>
      </dgm:t>
    </dgm:pt>
    <dgm:pt modelId="{49E05E4F-027A-45C5-B422-AFA142E9AB08}" type="pres">
      <dgm:prSet presAssocID="{117C622C-6AC4-4744-BBD1-CEE41F933A4A}" presName="linear" presStyleCnt="0">
        <dgm:presLayoutVars>
          <dgm:animLvl val="lvl"/>
          <dgm:resizeHandles val="exact"/>
        </dgm:presLayoutVars>
      </dgm:prSet>
      <dgm:spPr/>
    </dgm:pt>
    <dgm:pt modelId="{D34A8EC1-1452-4914-9256-71749531D87B}" type="pres">
      <dgm:prSet presAssocID="{51BBF302-B0F1-4816-A883-3EF5FA41BC10}" presName="parentText" presStyleLbl="node1" presStyleIdx="0" presStyleCnt="5">
        <dgm:presLayoutVars>
          <dgm:chMax val="0"/>
          <dgm:bulletEnabled val="1"/>
        </dgm:presLayoutVars>
      </dgm:prSet>
      <dgm:spPr/>
    </dgm:pt>
    <dgm:pt modelId="{09D06FFF-92D2-4AD7-A278-2D62F00B3CD0}" type="pres">
      <dgm:prSet presAssocID="{A2F435BB-4942-46AE-A91A-82B25AAF286D}" presName="spacer" presStyleCnt="0"/>
      <dgm:spPr/>
    </dgm:pt>
    <dgm:pt modelId="{4F049BD0-2958-4C4B-B89C-C13EB9BE2D79}" type="pres">
      <dgm:prSet presAssocID="{3BCAE9E2-57A9-41E8-9C4E-F557224359C9}" presName="parentText" presStyleLbl="node1" presStyleIdx="1" presStyleCnt="5">
        <dgm:presLayoutVars>
          <dgm:chMax val="0"/>
          <dgm:bulletEnabled val="1"/>
        </dgm:presLayoutVars>
      </dgm:prSet>
      <dgm:spPr/>
    </dgm:pt>
    <dgm:pt modelId="{093B8794-AC48-46C0-930C-0053F06E076D}" type="pres">
      <dgm:prSet presAssocID="{F1462B54-1D57-44F2-8EA2-CD6DADCB70A4}" presName="spacer" presStyleCnt="0"/>
      <dgm:spPr/>
    </dgm:pt>
    <dgm:pt modelId="{DC675CC0-34F1-46D1-A2DA-F072AB213121}" type="pres">
      <dgm:prSet presAssocID="{97441293-AFCF-4EB3-8A6C-FD701267792E}" presName="parentText" presStyleLbl="node1" presStyleIdx="2" presStyleCnt="5">
        <dgm:presLayoutVars>
          <dgm:chMax val="0"/>
          <dgm:bulletEnabled val="1"/>
        </dgm:presLayoutVars>
      </dgm:prSet>
      <dgm:spPr/>
    </dgm:pt>
    <dgm:pt modelId="{094EF828-D09C-49F6-9B26-0F42821D49CF}" type="pres">
      <dgm:prSet presAssocID="{2A9DA89F-CB91-4406-8428-72A01D054D14}" presName="spacer" presStyleCnt="0"/>
      <dgm:spPr/>
    </dgm:pt>
    <dgm:pt modelId="{77B48BA0-0BA7-4D82-BC72-B6F0C72B0CAD}" type="pres">
      <dgm:prSet presAssocID="{6F4208FF-20D5-4164-AF91-EFD666CACD8F}" presName="parentText" presStyleLbl="node1" presStyleIdx="3" presStyleCnt="5">
        <dgm:presLayoutVars>
          <dgm:chMax val="0"/>
          <dgm:bulletEnabled val="1"/>
        </dgm:presLayoutVars>
      </dgm:prSet>
      <dgm:spPr/>
    </dgm:pt>
    <dgm:pt modelId="{70631CFF-2A12-4AF5-8E59-7371E6898D72}" type="pres">
      <dgm:prSet presAssocID="{D6C9D958-0575-4375-8CA1-B95A7AA54F11}" presName="spacer" presStyleCnt="0"/>
      <dgm:spPr/>
    </dgm:pt>
    <dgm:pt modelId="{9FE779B9-AD17-4749-AF51-8CE95B4DFFDC}" type="pres">
      <dgm:prSet presAssocID="{6330E898-BC42-4C47-B5AD-9E5C0A0C77FE}" presName="parentText" presStyleLbl="node1" presStyleIdx="4" presStyleCnt="5">
        <dgm:presLayoutVars>
          <dgm:chMax val="0"/>
          <dgm:bulletEnabled val="1"/>
        </dgm:presLayoutVars>
      </dgm:prSet>
      <dgm:spPr/>
    </dgm:pt>
  </dgm:ptLst>
  <dgm:cxnLst>
    <dgm:cxn modelId="{59F4280A-954A-4509-848B-54EFB594877B}" srcId="{117C622C-6AC4-4744-BBD1-CEE41F933A4A}" destId="{3BCAE9E2-57A9-41E8-9C4E-F557224359C9}" srcOrd="1" destOrd="0" parTransId="{F04DCD37-FA32-4DF7-B015-2A7BA72B1CCA}" sibTransId="{F1462B54-1D57-44F2-8EA2-CD6DADCB70A4}"/>
    <dgm:cxn modelId="{575D0874-79AC-4034-B20D-5E1F31D12499}" type="presOf" srcId="{6330E898-BC42-4C47-B5AD-9E5C0A0C77FE}" destId="{9FE779B9-AD17-4749-AF51-8CE95B4DFFDC}" srcOrd="0" destOrd="0" presId="urn:microsoft.com/office/officeart/2005/8/layout/vList2"/>
    <dgm:cxn modelId="{5162BB84-9FD1-4ECE-B9A5-3F2506FAE9E1}" type="presOf" srcId="{51BBF302-B0F1-4816-A883-3EF5FA41BC10}" destId="{D34A8EC1-1452-4914-9256-71749531D87B}" srcOrd="0" destOrd="0" presId="urn:microsoft.com/office/officeart/2005/8/layout/vList2"/>
    <dgm:cxn modelId="{98BAF590-BEBB-4B70-9565-2D94B4FBFF7C}" type="presOf" srcId="{6F4208FF-20D5-4164-AF91-EFD666CACD8F}" destId="{77B48BA0-0BA7-4D82-BC72-B6F0C72B0CAD}" srcOrd="0" destOrd="0" presId="urn:microsoft.com/office/officeart/2005/8/layout/vList2"/>
    <dgm:cxn modelId="{F1771AA9-9A46-408C-87E8-238BB97A6AF1}" srcId="{117C622C-6AC4-4744-BBD1-CEE41F933A4A}" destId="{6F4208FF-20D5-4164-AF91-EFD666CACD8F}" srcOrd="3" destOrd="0" parTransId="{7D76BF54-C72E-4D6E-A4B8-283791207EC1}" sibTransId="{D6C9D958-0575-4375-8CA1-B95A7AA54F11}"/>
    <dgm:cxn modelId="{5321BDB7-8B2C-4D59-A793-73847CF4BC84}" type="presOf" srcId="{117C622C-6AC4-4744-BBD1-CEE41F933A4A}" destId="{49E05E4F-027A-45C5-B422-AFA142E9AB08}" srcOrd="0" destOrd="0" presId="urn:microsoft.com/office/officeart/2005/8/layout/vList2"/>
    <dgm:cxn modelId="{4FFAF6DF-D97B-4227-9EB5-31E1558F8779}" srcId="{117C622C-6AC4-4744-BBD1-CEE41F933A4A}" destId="{6330E898-BC42-4C47-B5AD-9E5C0A0C77FE}" srcOrd="4" destOrd="0" parTransId="{5C46760A-5CFD-489C-B34F-D6FED42489F4}" sibTransId="{A5FD5542-166A-4642-B05A-34B54FF8541F}"/>
    <dgm:cxn modelId="{24053AE1-44D5-497B-B984-616249CCEB8B}" srcId="{117C622C-6AC4-4744-BBD1-CEE41F933A4A}" destId="{51BBF302-B0F1-4816-A883-3EF5FA41BC10}" srcOrd="0" destOrd="0" parTransId="{D92D02ED-083B-40CC-A41F-6CE7A2F6C2A7}" sibTransId="{A2F435BB-4942-46AE-A91A-82B25AAF286D}"/>
    <dgm:cxn modelId="{BA5A5EE7-20C9-4007-9F89-60E6E5F032AB}" type="presOf" srcId="{97441293-AFCF-4EB3-8A6C-FD701267792E}" destId="{DC675CC0-34F1-46D1-A2DA-F072AB213121}" srcOrd="0" destOrd="0" presId="urn:microsoft.com/office/officeart/2005/8/layout/vList2"/>
    <dgm:cxn modelId="{C7FC7DEA-B57C-482B-B9EA-8DF3D778552F}" srcId="{117C622C-6AC4-4744-BBD1-CEE41F933A4A}" destId="{97441293-AFCF-4EB3-8A6C-FD701267792E}" srcOrd="2" destOrd="0" parTransId="{E323632F-2264-46D0-B77F-C3C5C2811424}" sibTransId="{2A9DA89F-CB91-4406-8428-72A01D054D14}"/>
    <dgm:cxn modelId="{CF9044F4-10B0-442F-9455-3AB25142A7DD}" type="presOf" srcId="{3BCAE9E2-57A9-41E8-9C4E-F557224359C9}" destId="{4F049BD0-2958-4C4B-B89C-C13EB9BE2D79}" srcOrd="0" destOrd="0" presId="urn:microsoft.com/office/officeart/2005/8/layout/vList2"/>
    <dgm:cxn modelId="{522605F8-2557-410D-B282-8840A5BE119D}" type="presParOf" srcId="{49E05E4F-027A-45C5-B422-AFA142E9AB08}" destId="{D34A8EC1-1452-4914-9256-71749531D87B}" srcOrd="0" destOrd="0" presId="urn:microsoft.com/office/officeart/2005/8/layout/vList2"/>
    <dgm:cxn modelId="{390ECE1B-79E8-433E-AA43-FA422BAC8048}" type="presParOf" srcId="{49E05E4F-027A-45C5-B422-AFA142E9AB08}" destId="{09D06FFF-92D2-4AD7-A278-2D62F00B3CD0}" srcOrd="1" destOrd="0" presId="urn:microsoft.com/office/officeart/2005/8/layout/vList2"/>
    <dgm:cxn modelId="{D4272180-44B4-4939-8F2E-B31F40C54315}" type="presParOf" srcId="{49E05E4F-027A-45C5-B422-AFA142E9AB08}" destId="{4F049BD0-2958-4C4B-B89C-C13EB9BE2D79}" srcOrd="2" destOrd="0" presId="urn:microsoft.com/office/officeart/2005/8/layout/vList2"/>
    <dgm:cxn modelId="{89979A34-7869-4499-9EA2-D78E01DC69B1}" type="presParOf" srcId="{49E05E4F-027A-45C5-B422-AFA142E9AB08}" destId="{093B8794-AC48-46C0-930C-0053F06E076D}" srcOrd="3" destOrd="0" presId="urn:microsoft.com/office/officeart/2005/8/layout/vList2"/>
    <dgm:cxn modelId="{3681DCD5-95BA-4C54-8801-4E02CD9D9165}" type="presParOf" srcId="{49E05E4F-027A-45C5-B422-AFA142E9AB08}" destId="{DC675CC0-34F1-46D1-A2DA-F072AB213121}" srcOrd="4" destOrd="0" presId="urn:microsoft.com/office/officeart/2005/8/layout/vList2"/>
    <dgm:cxn modelId="{2C85E1DB-DD51-4B7E-98E0-1B1EA221CC79}" type="presParOf" srcId="{49E05E4F-027A-45C5-B422-AFA142E9AB08}" destId="{094EF828-D09C-49F6-9B26-0F42821D49CF}" srcOrd="5" destOrd="0" presId="urn:microsoft.com/office/officeart/2005/8/layout/vList2"/>
    <dgm:cxn modelId="{4B9250F4-6771-4A2A-BFF9-B69E4F648DF5}" type="presParOf" srcId="{49E05E4F-027A-45C5-B422-AFA142E9AB08}" destId="{77B48BA0-0BA7-4D82-BC72-B6F0C72B0CAD}" srcOrd="6" destOrd="0" presId="urn:microsoft.com/office/officeart/2005/8/layout/vList2"/>
    <dgm:cxn modelId="{96DED0CD-751E-4C2A-A668-4B8872CB8F33}" type="presParOf" srcId="{49E05E4F-027A-45C5-B422-AFA142E9AB08}" destId="{70631CFF-2A12-4AF5-8E59-7371E6898D72}" srcOrd="7" destOrd="0" presId="urn:microsoft.com/office/officeart/2005/8/layout/vList2"/>
    <dgm:cxn modelId="{766CA29B-09DD-45EF-87C1-3CD4CE65DEA8}" type="presParOf" srcId="{49E05E4F-027A-45C5-B422-AFA142E9AB08}" destId="{9FE779B9-AD17-4749-AF51-8CE95B4DFF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6F379-FFDE-4578-BE89-BAF9EE8DA4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F55381B-EC01-4DA3-99B3-678314802074}">
      <dgm:prSet/>
      <dgm:spPr/>
      <dgm:t>
        <a:bodyPr/>
        <a:lstStyle/>
        <a:p>
          <a:r>
            <a:rPr lang="en-US" dirty="0"/>
            <a:t>The alternatives matrix will guide the </a:t>
          </a:r>
          <a:r>
            <a:rPr lang="en-US"/>
            <a:t>OSWPAG in </a:t>
          </a:r>
          <a:r>
            <a:rPr lang="en-US" dirty="0"/>
            <a:t>gathering necessary data for the analysis. Now that alternative concepts are identified, </a:t>
          </a:r>
          <a:r>
            <a:rPr lang="en-US" dirty="0" err="1"/>
            <a:t>MaineDOT</a:t>
          </a:r>
          <a:r>
            <a:rPr lang="en-US" dirty="0"/>
            <a:t> will work on filling out the matrix to compare sites. </a:t>
          </a:r>
        </a:p>
      </dgm:t>
    </dgm:pt>
    <dgm:pt modelId="{02AECA52-3E8B-4B45-B600-5EA97115FF09}" type="parTrans" cxnId="{92E9816A-0D81-4317-B8B3-0301FF83CF88}">
      <dgm:prSet/>
      <dgm:spPr/>
      <dgm:t>
        <a:bodyPr/>
        <a:lstStyle/>
        <a:p>
          <a:endParaRPr lang="en-US"/>
        </a:p>
      </dgm:t>
    </dgm:pt>
    <dgm:pt modelId="{71D85F14-4506-47AC-8760-522248800CB6}" type="sibTrans" cxnId="{92E9816A-0D81-4317-B8B3-0301FF83CF88}">
      <dgm:prSet/>
      <dgm:spPr/>
      <dgm:t>
        <a:bodyPr/>
        <a:lstStyle/>
        <a:p>
          <a:endParaRPr lang="en-US"/>
        </a:p>
      </dgm:t>
    </dgm:pt>
    <dgm:pt modelId="{ACED5B1B-05F6-437E-A182-8C27402D48C6}">
      <dgm:prSet/>
      <dgm:spPr/>
      <dgm:t>
        <a:bodyPr/>
        <a:lstStyle/>
        <a:p>
          <a:r>
            <a:rPr lang="en-US" dirty="0"/>
            <a:t>Ability to expand </a:t>
          </a:r>
          <a:r>
            <a:rPr lang="en-US"/>
            <a:t>the facilities </a:t>
          </a:r>
          <a:r>
            <a:rPr lang="en-US" dirty="0"/>
            <a:t>is important to consider as co-locating port facilities is desirable.  </a:t>
          </a:r>
        </a:p>
      </dgm:t>
    </dgm:pt>
    <dgm:pt modelId="{7D2E3F4F-387D-4629-B822-6170E59E922D}" type="parTrans" cxnId="{90B8F685-D22F-4161-8B49-329F0EE36070}">
      <dgm:prSet/>
      <dgm:spPr/>
      <dgm:t>
        <a:bodyPr/>
        <a:lstStyle/>
        <a:p>
          <a:endParaRPr lang="en-US"/>
        </a:p>
      </dgm:t>
    </dgm:pt>
    <dgm:pt modelId="{E73B4158-4DEA-41B1-BAA9-D21A46B047A3}" type="sibTrans" cxnId="{90B8F685-D22F-4161-8B49-329F0EE36070}">
      <dgm:prSet/>
      <dgm:spPr/>
      <dgm:t>
        <a:bodyPr/>
        <a:lstStyle/>
        <a:p>
          <a:endParaRPr lang="en-US"/>
        </a:p>
      </dgm:t>
    </dgm:pt>
    <dgm:pt modelId="{858C7F4E-0D26-457D-8FFE-549B12FECF4C}">
      <dgm:prSet/>
      <dgm:spPr/>
      <dgm:t>
        <a:bodyPr/>
        <a:lstStyle/>
        <a:p>
          <a:r>
            <a:rPr lang="en-US" dirty="0"/>
            <a:t>No final decision has been made. There is a significant amount of work ahead for </a:t>
          </a:r>
          <a:r>
            <a:rPr lang="en-US" dirty="0" err="1"/>
            <a:t>MaineDOT</a:t>
          </a:r>
          <a:r>
            <a:rPr lang="en-US" dirty="0"/>
            <a:t> to continue gathering data, and for the OSWPAG to analyze, discuss and provide feedback. </a:t>
          </a:r>
        </a:p>
      </dgm:t>
    </dgm:pt>
    <dgm:pt modelId="{A3EBEEE2-0941-47D6-8D18-697A6A84C4E1}" type="parTrans" cxnId="{EA16C7F1-3FA1-4347-B905-CDCA62D1422A}">
      <dgm:prSet/>
      <dgm:spPr/>
      <dgm:t>
        <a:bodyPr/>
        <a:lstStyle/>
        <a:p>
          <a:endParaRPr lang="en-US"/>
        </a:p>
      </dgm:t>
    </dgm:pt>
    <dgm:pt modelId="{838CCC04-8F3B-426F-AA5D-B577845DA583}" type="sibTrans" cxnId="{EA16C7F1-3FA1-4347-B905-CDCA62D1422A}">
      <dgm:prSet/>
      <dgm:spPr/>
      <dgm:t>
        <a:bodyPr/>
        <a:lstStyle/>
        <a:p>
          <a:endParaRPr lang="en-US"/>
        </a:p>
      </dgm:t>
    </dgm:pt>
    <dgm:pt modelId="{B8C24523-62B1-4FB9-AF64-86F83174A7B7}">
      <dgm:prSet/>
      <dgm:spPr/>
      <dgm:t>
        <a:bodyPr/>
        <a:lstStyle/>
        <a:p>
          <a:r>
            <a:rPr lang="en-US" dirty="0"/>
            <a:t>Feedback from this meeting today will help us with adjusting these alternatives to continue refining concepts. This meeting is the beginning of the process. </a:t>
          </a:r>
        </a:p>
      </dgm:t>
    </dgm:pt>
    <dgm:pt modelId="{E5CA7295-A6D0-4345-95C7-55B0FCED7229}" type="sibTrans" cxnId="{216E1912-985E-4EEC-9D14-16B0E3905A49}">
      <dgm:prSet/>
      <dgm:spPr/>
      <dgm:t>
        <a:bodyPr/>
        <a:lstStyle/>
        <a:p>
          <a:endParaRPr lang="en-US"/>
        </a:p>
      </dgm:t>
    </dgm:pt>
    <dgm:pt modelId="{522A4107-F4DB-4D95-BA03-B7F855A14A97}" type="parTrans" cxnId="{216E1912-985E-4EEC-9D14-16B0E3905A49}">
      <dgm:prSet/>
      <dgm:spPr/>
      <dgm:t>
        <a:bodyPr/>
        <a:lstStyle/>
        <a:p>
          <a:endParaRPr lang="en-US"/>
        </a:p>
      </dgm:t>
    </dgm:pt>
    <dgm:pt modelId="{E3EC3490-98B7-43E8-A45B-3370960293BA}">
      <dgm:prSet/>
      <dgm:spPr/>
      <dgm:t>
        <a:bodyPr/>
        <a:lstStyle/>
        <a:p>
          <a:r>
            <a:rPr lang="en-US" dirty="0"/>
            <a:t>Development will occur in phases, but the concepts are presented as being compatible with commercial scale OSW development.  The first project in the Maine pipeline would be the Maine Research Array (12 turbines).</a:t>
          </a:r>
        </a:p>
      </dgm:t>
    </dgm:pt>
    <dgm:pt modelId="{8312E563-3AF8-4412-BBBD-72FD6B5B1939}" type="sibTrans" cxnId="{B404A78B-A988-4D09-BF96-422BDD95210D}">
      <dgm:prSet/>
      <dgm:spPr/>
      <dgm:t>
        <a:bodyPr/>
        <a:lstStyle/>
        <a:p>
          <a:endParaRPr lang="en-US"/>
        </a:p>
      </dgm:t>
    </dgm:pt>
    <dgm:pt modelId="{1F8E1495-983F-4D67-9F6C-F74DBD05090E}" type="parTrans" cxnId="{B404A78B-A988-4D09-BF96-422BDD95210D}">
      <dgm:prSet/>
      <dgm:spPr/>
      <dgm:t>
        <a:bodyPr/>
        <a:lstStyle/>
        <a:p>
          <a:endParaRPr lang="en-US"/>
        </a:p>
      </dgm:t>
    </dgm:pt>
    <dgm:pt modelId="{8B57150B-32F6-4DD2-8CEA-47344AEE6A20}">
      <dgm:prSet/>
      <dgm:spPr/>
      <dgm:t>
        <a:bodyPr/>
        <a:lstStyle/>
        <a:p>
          <a:r>
            <a:rPr lang="en-US" dirty="0"/>
            <a:t>The demand for commercial development is still unknown but will become clearer as Maine develops procurement targets and the BOEM leasing process moves forward. </a:t>
          </a:r>
        </a:p>
      </dgm:t>
    </dgm:pt>
    <dgm:pt modelId="{87DD33E1-B52D-4A9C-AC10-573E554A1D14}" type="parTrans" cxnId="{935EA437-52DA-49A2-A79E-FC59248F671C}">
      <dgm:prSet/>
      <dgm:spPr/>
    </dgm:pt>
    <dgm:pt modelId="{F566C594-637F-49BF-B675-3B3BE5921EFD}" type="sibTrans" cxnId="{935EA437-52DA-49A2-A79E-FC59248F671C}">
      <dgm:prSet/>
      <dgm:spPr/>
    </dgm:pt>
    <dgm:pt modelId="{01AD03DF-FDEF-48D7-B12C-D95AB30665F0}" type="pres">
      <dgm:prSet presAssocID="{0036F379-FFDE-4578-BE89-BAF9EE8DA45D}" presName="linear" presStyleCnt="0">
        <dgm:presLayoutVars>
          <dgm:animLvl val="lvl"/>
          <dgm:resizeHandles val="exact"/>
        </dgm:presLayoutVars>
      </dgm:prSet>
      <dgm:spPr/>
    </dgm:pt>
    <dgm:pt modelId="{1132C092-4B93-4171-91A4-DA6779A23289}" type="pres">
      <dgm:prSet presAssocID="{B8C24523-62B1-4FB9-AF64-86F83174A7B7}" presName="parentText" presStyleLbl="node1" presStyleIdx="0" presStyleCnt="6">
        <dgm:presLayoutVars>
          <dgm:chMax val="0"/>
          <dgm:bulletEnabled val="1"/>
        </dgm:presLayoutVars>
      </dgm:prSet>
      <dgm:spPr/>
    </dgm:pt>
    <dgm:pt modelId="{510A759E-9251-4CAB-9DA1-996288042EB9}" type="pres">
      <dgm:prSet presAssocID="{E5CA7295-A6D0-4345-95C7-55B0FCED7229}" presName="spacer" presStyleCnt="0"/>
      <dgm:spPr/>
    </dgm:pt>
    <dgm:pt modelId="{8A34654F-A6FC-4AC2-A083-68953938A261}" type="pres">
      <dgm:prSet presAssocID="{4F55381B-EC01-4DA3-99B3-678314802074}" presName="parentText" presStyleLbl="node1" presStyleIdx="1" presStyleCnt="6">
        <dgm:presLayoutVars>
          <dgm:chMax val="0"/>
          <dgm:bulletEnabled val="1"/>
        </dgm:presLayoutVars>
      </dgm:prSet>
      <dgm:spPr/>
    </dgm:pt>
    <dgm:pt modelId="{476BF3BC-1360-4370-986A-445350B67B74}" type="pres">
      <dgm:prSet presAssocID="{71D85F14-4506-47AC-8760-522248800CB6}" presName="spacer" presStyleCnt="0"/>
      <dgm:spPr/>
    </dgm:pt>
    <dgm:pt modelId="{5F01F85A-9BB8-4911-B913-9E45A2305AB8}" type="pres">
      <dgm:prSet presAssocID="{E3EC3490-98B7-43E8-A45B-3370960293BA}" presName="parentText" presStyleLbl="node1" presStyleIdx="2" presStyleCnt="6">
        <dgm:presLayoutVars>
          <dgm:chMax val="0"/>
          <dgm:bulletEnabled val="1"/>
        </dgm:presLayoutVars>
      </dgm:prSet>
      <dgm:spPr/>
    </dgm:pt>
    <dgm:pt modelId="{2BE4C598-6E60-4916-961E-D103B9C88A88}" type="pres">
      <dgm:prSet presAssocID="{8312E563-3AF8-4412-BBBD-72FD6B5B1939}" presName="spacer" presStyleCnt="0"/>
      <dgm:spPr/>
    </dgm:pt>
    <dgm:pt modelId="{BC11811E-39B1-493E-818D-1D7F736F48DD}" type="pres">
      <dgm:prSet presAssocID="{8B57150B-32F6-4DD2-8CEA-47344AEE6A20}" presName="parentText" presStyleLbl="node1" presStyleIdx="3" presStyleCnt="6">
        <dgm:presLayoutVars>
          <dgm:chMax val="0"/>
          <dgm:bulletEnabled val="1"/>
        </dgm:presLayoutVars>
      </dgm:prSet>
      <dgm:spPr/>
    </dgm:pt>
    <dgm:pt modelId="{6F8BD34F-FB37-43AB-8A32-354C15B322CC}" type="pres">
      <dgm:prSet presAssocID="{F566C594-637F-49BF-B675-3B3BE5921EFD}" presName="spacer" presStyleCnt="0"/>
      <dgm:spPr/>
    </dgm:pt>
    <dgm:pt modelId="{7F2E4DE2-D67D-439B-B247-9749F915FD8C}" type="pres">
      <dgm:prSet presAssocID="{ACED5B1B-05F6-437E-A182-8C27402D48C6}" presName="parentText" presStyleLbl="node1" presStyleIdx="4" presStyleCnt="6">
        <dgm:presLayoutVars>
          <dgm:chMax val="0"/>
          <dgm:bulletEnabled val="1"/>
        </dgm:presLayoutVars>
      </dgm:prSet>
      <dgm:spPr/>
    </dgm:pt>
    <dgm:pt modelId="{E0AD6428-B71B-4A5E-8522-9AE8DF107C69}" type="pres">
      <dgm:prSet presAssocID="{E73B4158-4DEA-41B1-BAA9-D21A46B047A3}" presName="spacer" presStyleCnt="0"/>
      <dgm:spPr/>
    </dgm:pt>
    <dgm:pt modelId="{B5153A2B-5A60-47EC-8E92-E3037CEFE92B}" type="pres">
      <dgm:prSet presAssocID="{858C7F4E-0D26-457D-8FFE-549B12FECF4C}" presName="parentText" presStyleLbl="node1" presStyleIdx="5" presStyleCnt="6">
        <dgm:presLayoutVars>
          <dgm:chMax val="0"/>
          <dgm:bulletEnabled val="1"/>
        </dgm:presLayoutVars>
      </dgm:prSet>
      <dgm:spPr/>
    </dgm:pt>
  </dgm:ptLst>
  <dgm:cxnLst>
    <dgm:cxn modelId="{216E1912-985E-4EEC-9D14-16B0E3905A49}" srcId="{0036F379-FFDE-4578-BE89-BAF9EE8DA45D}" destId="{B8C24523-62B1-4FB9-AF64-86F83174A7B7}" srcOrd="0" destOrd="0" parTransId="{522A4107-F4DB-4D95-BA03-B7F855A14A97}" sibTransId="{E5CA7295-A6D0-4345-95C7-55B0FCED7229}"/>
    <dgm:cxn modelId="{9EC80A33-C1AE-49DC-ADA2-3FB68A0C7995}" type="presOf" srcId="{8B57150B-32F6-4DD2-8CEA-47344AEE6A20}" destId="{BC11811E-39B1-493E-818D-1D7F736F48DD}" srcOrd="0" destOrd="0" presId="urn:microsoft.com/office/officeart/2005/8/layout/vList2"/>
    <dgm:cxn modelId="{935EA437-52DA-49A2-A79E-FC59248F671C}" srcId="{0036F379-FFDE-4578-BE89-BAF9EE8DA45D}" destId="{8B57150B-32F6-4DD2-8CEA-47344AEE6A20}" srcOrd="3" destOrd="0" parTransId="{87DD33E1-B52D-4A9C-AC10-573E554A1D14}" sibTransId="{F566C594-637F-49BF-B675-3B3BE5921EFD}"/>
    <dgm:cxn modelId="{29E2AD45-0989-440A-9142-C7395B6F5E31}" type="presOf" srcId="{858C7F4E-0D26-457D-8FFE-549B12FECF4C}" destId="{B5153A2B-5A60-47EC-8E92-E3037CEFE92B}" srcOrd="0" destOrd="0" presId="urn:microsoft.com/office/officeart/2005/8/layout/vList2"/>
    <dgm:cxn modelId="{92E9816A-0D81-4317-B8B3-0301FF83CF88}" srcId="{0036F379-FFDE-4578-BE89-BAF9EE8DA45D}" destId="{4F55381B-EC01-4DA3-99B3-678314802074}" srcOrd="1" destOrd="0" parTransId="{02AECA52-3E8B-4B45-B600-5EA97115FF09}" sibTransId="{71D85F14-4506-47AC-8760-522248800CB6}"/>
    <dgm:cxn modelId="{6C43B07B-3B7F-4E22-A7D6-27CF54301FA2}" type="presOf" srcId="{0036F379-FFDE-4578-BE89-BAF9EE8DA45D}" destId="{01AD03DF-FDEF-48D7-B12C-D95AB30665F0}" srcOrd="0" destOrd="0" presId="urn:microsoft.com/office/officeart/2005/8/layout/vList2"/>
    <dgm:cxn modelId="{90B8F685-D22F-4161-8B49-329F0EE36070}" srcId="{0036F379-FFDE-4578-BE89-BAF9EE8DA45D}" destId="{ACED5B1B-05F6-437E-A182-8C27402D48C6}" srcOrd="4" destOrd="0" parTransId="{7D2E3F4F-387D-4629-B822-6170E59E922D}" sibTransId="{E73B4158-4DEA-41B1-BAA9-D21A46B047A3}"/>
    <dgm:cxn modelId="{B404A78B-A988-4D09-BF96-422BDD95210D}" srcId="{0036F379-FFDE-4578-BE89-BAF9EE8DA45D}" destId="{E3EC3490-98B7-43E8-A45B-3370960293BA}" srcOrd="2" destOrd="0" parTransId="{1F8E1495-983F-4D67-9F6C-F74DBD05090E}" sibTransId="{8312E563-3AF8-4412-BBBD-72FD6B5B1939}"/>
    <dgm:cxn modelId="{509556B1-CF61-47C0-AB22-B74B56FB77D3}" type="presOf" srcId="{B8C24523-62B1-4FB9-AF64-86F83174A7B7}" destId="{1132C092-4B93-4171-91A4-DA6779A23289}" srcOrd="0" destOrd="0" presId="urn:microsoft.com/office/officeart/2005/8/layout/vList2"/>
    <dgm:cxn modelId="{E3DD87B2-7512-4117-AAAB-FAB457407D06}" type="presOf" srcId="{4F55381B-EC01-4DA3-99B3-678314802074}" destId="{8A34654F-A6FC-4AC2-A083-68953938A261}" srcOrd="0" destOrd="0" presId="urn:microsoft.com/office/officeart/2005/8/layout/vList2"/>
    <dgm:cxn modelId="{5EA46EE8-A6B6-407E-A900-765BE6FF64C3}" type="presOf" srcId="{E3EC3490-98B7-43E8-A45B-3370960293BA}" destId="{5F01F85A-9BB8-4911-B913-9E45A2305AB8}" srcOrd="0" destOrd="0" presId="urn:microsoft.com/office/officeart/2005/8/layout/vList2"/>
    <dgm:cxn modelId="{EA16C7F1-3FA1-4347-B905-CDCA62D1422A}" srcId="{0036F379-FFDE-4578-BE89-BAF9EE8DA45D}" destId="{858C7F4E-0D26-457D-8FFE-549B12FECF4C}" srcOrd="5" destOrd="0" parTransId="{A3EBEEE2-0941-47D6-8D18-697A6A84C4E1}" sibTransId="{838CCC04-8F3B-426F-AA5D-B577845DA583}"/>
    <dgm:cxn modelId="{7F3DB7FD-770D-477F-90D0-C1722F87555F}" type="presOf" srcId="{ACED5B1B-05F6-437E-A182-8C27402D48C6}" destId="{7F2E4DE2-D67D-439B-B247-9749F915FD8C}" srcOrd="0" destOrd="0" presId="urn:microsoft.com/office/officeart/2005/8/layout/vList2"/>
    <dgm:cxn modelId="{90AED198-2454-4DAB-A015-30456235BC66}" type="presParOf" srcId="{01AD03DF-FDEF-48D7-B12C-D95AB30665F0}" destId="{1132C092-4B93-4171-91A4-DA6779A23289}" srcOrd="0" destOrd="0" presId="urn:microsoft.com/office/officeart/2005/8/layout/vList2"/>
    <dgm:cxn modelId="{3D8C61A2-5D21-4AEE-B3F2-4C9B76F4285D}" type="presParOf" srcId="{01AD03DF-FDEF-48D7-B12C-D95AB30665F0}" destId="{510A759E-9251-4CAB-9DA1-996288042EB9}" srcOrd="1" destOrd="0" presId="urn:microsoft.com/office/officeart/2005/8/layout/vList2"/>
    <dgm:cxn modelId="{F92040E5-5837-4D8A-93E6-8E0EBA185153}" type="presParOf" srcId="{01AD03DF-FDEF-48D7-B12C-D95AB30665F0}" destId="{8A34654F-A6FC-4AC2-A083-68953938A261}" srcOrd="2" destOrd="0" presId="urn:microsoft.com/office/officeart/2005/8/layout/vList2"/>
    <dgm:cxn modelId="{6ACDE923-50C5-4674-90BD-4BC94FF7CF03}" type="presParOf" srcId="{01AD03DF-FDEF-48D7-B12C-D95AB30665F0}" destId="{476BF3BC-1360-4370-986A-445350B67B74}" srcOrd="3" destOrd="0" presId="urn:microsoft.com/office/officeart/2005/8/layout/vList2"/>
    <dgm:cxn modelId="{3F53FDBD-28CD-4D52-AE4E-A195835CA386}" type="presParOf" srcId="{01AD03DF-FDEF-48D7-B12C-D95AB30665F0}" destId="{5F01F85A-9BB8-4911-B913-9E45A2305AB8}" srcOrd="4" destOrd="0" presId="urn:microsoft.com/office/officeart/2005/8/layout/vList2"/>
    <dgm:cxn modelId="{7BF962F8-5DF4-4634-8165-6662CECC193A}" type="presParOf" srcId="{01AD03DF-FDEF-48D7-B12C-D95AB30665F0}" destId="{2BE4C598-6E60-4916-961E-D103B9C88A88}" srcOrd="5" destOrd="0" presId="urn:microsoft.com/office/officeart/2005/8/layout/vList2"/>
    <dgm:cxn modelId="{7999C0FF-CE71-4EDB-9F67-CBE63076F057}" type="presParOf" srcId="{01AD03DF-FDEF-48D7-B12C-D95AB30665F0}" destId="{BC11811E-39B1-493E-818D-1D7F736F48DD}" srcOrd="6" destOrd="0" presId="urn:microsoft.com/office/officeart/2005/8/layout/vList2"/>
    <dgm:cxn modelId="{C3446D9E-D529-49BE-9F35-4B25B03EA6BB}" type="presParOf" srcId="{01AD03DF-FDEF-48D7-B12C-D95AB30665F0}" destId="{6F8BD34F-FB37-43AB-8A32-354C15B322CC}" srcOrd="7" destOrd="0" presId="urn:microsoft.com/office/officeart/2005/8/layout/vList2"/>
    <dgm:cxn modelId="{2A779657-D63A-4F9F-ADC2-BFE99AFAC860}" type="presParOf" srcId="{01AD03DF-FDEF-48D7-B12C-D95AB30665F0}" destId="{7F2E4DE2-D67D-439B-B247-9749F915FD8C}" srcOrd="8" destOrd="0" presId="urn:microsoft.com/office/officeart/2005/8/layout/vList2"/>
    <dgm:cxn modelId="{212B5C01-21A6-48E9-9CF8-2D0F1A7A899A}" type="presParOf" srcId="{01AD03DF-FDEF-48D7-B12C-D95AB30665F0}" destId="{E0AD6428-B71B-4A5E-8522-9AE8DF107C69}" srcOrd="9" destOrd="0" presId="urn:microsoft.com/office/officeart/2005/8/layout/vList2"/>
    <dgm:cxn modelId="{424756CC-053E-4CFA-B8C8-D570F622E7F4}" type="presParOf" srcId="{01AD03DF-FDEF-48D7-B12C-D95AB30665F0}" destId="{B5153A2B-5A60-47EC-8E92-E3037CEFE92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8EC1-1452-4914-9256-71749531D87B}">
      <dsp:nvSpPr>
        <dsp:cNvPr id="0" name=""/>
        <dsp:cNvSpPr/>
      </dsp:nvSpPr>
      <dsp:spPr>
        <a:xfrm>
          <a:off x="0" y="532606"/>
          <a:ext cx="105156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OSW requires very specific criteria not common in ports worldwide.</a:t>
          </a:r>
        </a:p>
      </dsp:txBody>
      <dsp:txXfrm>
        <a:off x="29271" y="561877"/>
        <a:ext cx="10457058" cy="541083"/>
      </dsp:txXfrm>
    </dsp:sp>
    <dsp:sp modelId="{4F049BD0-2958-4C4B-B89C-C13EB9BE2D79}">
      <dsp:nvSpPr>
        <dsp:cNvPr id="0" name=""/>
        <dsp:cNvSpPr/>
      </dsp:nvSpPr>
      <dsp:spPr>
        <a:xfrm>
          <a:off x="0" y="1204231"/>
          <a:ext cx="10515600" cy="599625"/>
        </a:xfrm>
        <a:prstGeom prst="roundRect">
          <a:avLst/>
        </a:prstGeom>
        <a:solidFill>
          <a:schemeClr val="accent5">
            <a:hueOff val="1502676"/>
            <a:satOff val="-659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Fixed vs. floating port requirements are similar but starting to diverge.</a:t>
          </a:r>
        </a:p>
      </dsp:txBody>
      <dsp:txXfrm>
        <a:off x="29271" y="1233502"/>
        <a:ext cx="10457058" cy="541083"/>
      </dsp:txXfrm>
    </dsp:sp>
    <dsp:sp modelId="{DC675CC0-34F1-46D1-A2DA-F072AB213121}">
      <dsp:nvSpPr>
        <dsp:cNvPr id="0" name=""/>
        <dsp:cNvSpPr/>
      </dsp:nvSpPr>
      <dsp:spPr>
        <a:xfrm>
          <a:off x="0" y="1875856"/>
          <a:ext cx="10515600" cy="599625"/>
        </a:xfrm>
        <a:prstGeom prst="roundRect">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There are currently no purpose-built floating OSW port facilities in the world. </a:t>
          </a:r>
        </a:p>
      </dsp:txBody>
      <dsp:txXfrm>
        <a:off x="29271" y="1905127"/>
        <a:ext cx="10457058" cy="541083"/>
      </dsp:txXfrm>
    </dsp:sp>
    <dsp:sp modelId="{77B48BA0-0BA7-4D82-BC72-B6F0C72B0CAD}">
      <dsp:nvSpPr>
        <dsp:cNvPr id="0" name=""/>
        <dsp:cNvSpPr/>
      </dsp:nvSpPr>
      <dsp:spPr>
        <a:xfrm>
          <a:off x="0" y="2547481"/>
          <a:ext cx="10515600" cy="599625"/>
        </a:xfrm>
        <a:prstGeom prst="roundRect">
          <a:avLst/>
        </a:prstGeom>
        <a:solidFill>
          <a:schemeClr val="accent5">
            <a:hueOff val="4508027"/>
            <a:satOff val="-1978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 primary hub location is necessary to support a commercial OSW project.</a:t>
          </a:r>
        </a:p>
      </dsp:txBody>
      <dsp:txXfrm>
        <a:off x="29271" y="2576752"/>
        <a:ext cx="10457058" cy="541083"/>
      </dsp:txXfrm>
    </dsp:sp>
    <dsp:sp modelId="{9FE779B9-AD17-4749-AF51-8CE95B4DFFDC}">
      <dsp:nvSpPr>
        <dsp:cNvPr id="0" name=""/>
        <dsp:cNvSpPr/>
      </dsp:nvSpPr>
      <dsp:spPr>
        <a:xfrm>
          <a:off x="0" y="3219106"/>
          <a:ext cx="10515600" cy="599625"/>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Multiple ports may be developed to support the industry as it matures. </a:t>
          </a:r>
        </a:p>
      </dsp:txBody>
      <dsp:txXfrm>
        <a:off x="29271" y="3248377"/>
        <a:ext cx="1045705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8EC1-1452-4914-9256-71749531D87B}">
      <dsp:nvSpPr>
        <dsp:cNvPr id="0" name=""/>
        <dsp:cNvSpPr/>
      </dsp:nvSpPr>
      <dsp:spPr>
        <a:xfrm>
          <a:off x="0" y="6826"/>
          <a:ext cx="1051560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Deep Water Access – 35 feet</a:t>
          </a:r>
        </a:p>
      </dsp:txBody>
      <dsp:txXfrm>
        <a:off x="38638" y="45464"/>
        <a:ext cx="10438324" cy="714229"/>
      </dsp:txXfrm>
    </dsp:sp>
    <dsp:sp modelId="{4F049BD0-2958-4C4B-B89C-C13EB9BE2D79}">
      <dsp:nvSpPr>
        <dsp:cNvPr id="0" name=""/>
        <dsp:cNvSpPr/>
      </dsp:nvSpPr>
      <dsp:spPr>
        <a:xfrm>
          <a:off x="0" y="893371"/>
          <a:ext cx="10515600" cy="791505"/>
        </a:xfrm>
        <a:prstGeom prst="roundRect">
          <a:avLst/>
        </a:prstGeom>
        <a:solidFill>
          <a:schemeClr val="accent5">
            <a:hueOff val="1502676"/>
            <a:satOff val="-659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No Overhead Restriction – Air Draft</a:t>
          </a:r>
        </a:p>
      </dsp:txBody>
      <dsp:txXfrm>
        <a:off x="38638" y="932009"/>
        <a:ext cx="10438324" cy="714229"/>
      </dsp:txXfrm>
    </dsp:sp>
    <dsp:sp modelId="{DC675CC0-34F1-46D1-A2DA-F072AB213121}">
      <dsp:nvSpPr>
        <dsp:cNvPr id="0" name=""/>
        <dsp:cNvSpPr/>
      </dsp:nvSpPr>
      <dsp:spPr>
        <a:xfrm>
          <a:off x="0" y="1779916"/>
          <a:ext cx="10515600" cy="791505"/>
        </a:xfrm>
        <a:prstGeom prst="roundRect">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Cargo Staging Area – High acreage, flat area</a:t>
          </a:r>
        </a:p>
      </dsp:txBody>
      <dsp:txXfrm>
        <a:off x="38638" y="1818554"/>
        <a:ext cx="10438324" cy="714229"/>
      </dsp:txXfrm>
    </dsp:sp>
    <dsp:sp modelId="{77B48BA0-0BA7-4D82-BC72-B6F0C72B0CAD}">
      <dsp:nvSpPr>
        <dsp:cNvPr id="0" name=""/>
        <dsp:cNvSpPr/>
      </dsp:nvSpPr>
      <dsp:spPr>
        <a:xfrm>
          <a:off x="0" y="2666461"/>
          <a:ext cx="10515600" cy="791505"/>
        </a:xfrm>
        <a:prstGeom prst="roundRect">
          <a:avLst/>
        </a:prstGeom>
        <a:solidFill>
          <a:schemeClr val="accent5">
            <a:hueOff val="4508027"/>
            <a:satOff val="-1978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Heavy Loading Capacity – 5000-6000 </a:t>
          </a:r>
          <a:r>
            <a:rPr lang="en-US" sz="3300" kern="1200" dirty="0" err="1"/>
            <a:t>psf</a:t>
          </a:r>
          <a:endParaRPr lang="en-US" sz="3300" kern="1200" dirty="0"/>
        </a:p>
      </dsp:txBody>
      <dsp:txXfrm>
        <a:off x="38638" y="2705099"/>
        <a:ext cx="10438324" cy="714229"/>
      </dsp:txXfrm>
    </dsp:sp>
    <dsp:sp modelId="{9FE779B9-AD17-4749-AF51-8CE95B4DFFDC}">
      <dsp:nvSpPr>
        <dsp:cNvPr id="0" name=""/>
        <dsp:cNvSpPr/>
      </dsp:nvSpPr>
      <dsp:spPr>
        <a:xfrm>
          <a:off x="0" y="3553006"/>
          <a:ext cx="10515600" cy="791505"/>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Dedicated Wharf Frontage – 1500ft +/-</a:t>
          </a:r>
        </a:p>
      </dsp:txBody>
      <dsp:txXfrm>
        <a:off x="38638" y="3591644"/>
        <a:ext cx="10438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8EC1-1452-4914-9256-71749531D87B}">
      <dsp:nvSpPr>
        <dsp:cNvPr id="0" name=""/>
        <dsp:cNvSpPr/>
      </dsp:nvSpPr>
      <dsp:spPr>
        <a:xfrm>
          <a:off x="0" y="31779"/>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Sprague Put Parcel – 29 acres  </a:t>
          </a:r>
        </a:p>
      </dsp:txBody>
      <dsp:txXfrm>
        <a:off x="48005" y="79784"/>
        <a:ext cx="10419590" cy="887374"/>
      </dsp:txXfrm>
    </dsp:sp>
    <dsp:sp modelId="{4F049BD0-2958-4C4B-B89C-C13EB9BE2D79}">
      <dsp:nvSpPr>
        <dsp:cNvPr id="0" name=""/>
        <dsp:cNvSpPr/>
      </dsp:nvSpPr>
      <dsp:spPr>
        <a:xfrm>
          <a:off x="0" y="1133244"/>
          <a:ext cx="10515600" cy="983384"/>
        </a:xfrm>
        <a:prstGeom prst="roundRect">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GAC Chemical Industrial Park – 120 acres </a:t>
          </a:r>
        </a:p>
      </dsp:txBody>
      <dsp:txXfrm>
        <a:off x="48005" y="1181249"/>
        <a:ext cx="10419590" cy="887374"/>
      </dsp:txXfrm>
    </dsp:sp>
    <dsp:sp modelId="{DC675CC0-34F1-46D1-A2DA-F072AB213121}">
      <dsp:nvSpPr>
        <dsp:cNvPr id="0" name=""/>
        <dsp:cNvSpPr/>
      </dsp:nvSpPr>
      <dsp:spPr>
        <a:xfrm>
          <a:off x="0" y="2234709"/>
          <a:ext cx="10515600" cy="983384"/>
        </a:xfrm>
        <a:prstGeom prst="roundRect">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Mack Pt. – 65 acres (commercial scale) </a:t>
          </a:r>
        </a:p>
      </dsp:txBody>
      <dsp:txXfrm>
        <a:off x="48005" y="2282714"/>
        <a:ext cx="10419590" cy="887374"/>
      </dsp:txXfrm>
    </dsp:sp>
    <dsp:sp modelId="{77B48BA0-0BA7-4D82-BC72-B6F0C72B0CAD}">
      <dsp:nvSpPr>
        <dsp:cNvPr id="0" name=""/>
        <dsp:cNvSpPr/>
      </dsp:nvSpPr>
      <dsp:spPr>
        <a:xfrm>
          <a:off x="0" y="3336174"/>
          <a:ext cx="10515600" cy="983384"/>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Sears Island – 65 acres (commercial scale)</a:t>
          </a:r>
        </a:p>
      </dsp:txBody>
      <dsp:txXfrm>
        <a:off x="48005" y="3384179"/>
        <a:ext cx="10419590" cy="88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8EC1-1452-4914-9256-71749531D87B}">
      <dsp:nvSpPr>
        <dsp:cNvPr id="0" name=""/>
        <dsp:cNvSpPr/>
      </dsp:nvSpPr>
      <dsp:spPr>
        <a:xfrm>
          <a:off x="0" y="138271"/>
          <a:ext cx="1051560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Maine has made significant progress on the Roadmap effort. </a:t>
          </a:r>
        </a:p>
      </dsp:txBody>
      <dsp:txXfrm>
        <a:off x="36296" y="174567"/>
        <a:ext cx="10443008" cy="670943"/>
      </dsp:txXfrm>
    </dsp:sp>
    <dsp:sp modelId="{4F049BD0-2958-4C4B-B89C-C13EB9BE2D79}">
      <dsp:nvSpPr>
        <dsp:cNvPr id="0" name=""/>
        <dsp:cNvSpPr/>
      </dsp:nvSpPr>
      <dsp:spPr>
        <a:xfrm>
          <a:off x="0" y="971086"/>
          <a:ext cx="10515600" cy="743535"/>
        </a:xfrm>
        <a:prstGeom prst="roundRect">
          <a:avLst/>
        </a:prstGeom>
        <a:solidFill>
          <a:schemeClr val="accent5">
            <a:hueOff val="1502676"/>
            <a:satOff val="-659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BOEM has announced the first step in </a:t>
          </a:r>
          <a:r>
            <a:rPr lang="en-US" sz="3100" kern="1200" dirty="0" err="1"/>
            <a:t>GoM</a:t>
          </a:r>
          <a:r>
            <a:rPr lang="en-US" sz="3100" kern="1200" dirty="0"/>
            <a:t> commercial leasing.</a:t>
          </a:r>
        </a:p>
      </dsp:txBody>
      <dsp:txXfrm>
        <a:off x="36296" y="1007382"/>
        <a:ext cx="10443008" cy="670943"/>
      </dsp:txXfrm>
    </dsp:sp>
    <dsp:sp modelId="{DC675CC0-34F1-46D1-A2DA-F072AB213121}">
      <dsp:nvSpPr>
        <dsp:cNvPr id="0" name=""/>
        <dsp:cNvSpPr/>
      </dsp:nvSpPr>
      <dsp:spPr>
        <a:xfrm>
          <a:off x="0" y="1803901"/>
          <a:ext cx="10515600" cy="743535"/>
        </a:xfrm>
        <a:prstGeom prst="roundRect">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Offshore wind developers are scaling </a:t>
          </a:r>
          <a:r>
            <a:rPr lang="en-US" sz="3100" kern="1200"/>
            <a:t>up.</a:t>
          </a:r>
          <a:endParaRPr lang="en-US" sz="3100" kern="1200" dirty="0"/>
        </a:p>
      </dsp:txBody>
      <dsp:txXfrm>
        <a:off x="36296" y="1840197"/>
        <a:ext cx="10443008" cy="670943"/>
      </dsp:txXfrm>
    </dsp:sp>
    <dsp:sp modelId="{77B48BA0-0BA7-4D82-BC72-B6F0C72B0CAD}">
      <dsp:nvSpPr>
        <dsp:cNvPr id="0" name=""/>
        <dsp:cNvSpPr/>
      </dsp:nvSpPr>
      <dsp:spPr>
        <a:xfrm>
          <a:off x="0" y="2636716"/>
          <a:ext cx="10515600" cy="743535"/>
        </a:xfrm>
        <a:prstGeom prst="roundRect">
          <a:avLst/>
        </a:prstGeom>
        <a:solidFill>
          <a:schemeClr val="accent5">
            <a:hueOff val="4508027"/>
            <a:satOff val="-1978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We are designing concepts based on larger turbines. 20MW</a:t>
          </a:r>
        </a:p>
      </dsp:txBody>
      <dsp:txXfrm>
        <a:off x="36296" y="2673012"/>
        <a:ext cx="10443008" cy="670943"/>
      </dsp:txXfrm>
    </dsp:sp>
    <dsp:sp modelId="{9FE779B9-AD17-4749-AF51-8CE95B4DFFDC}">
      <dsp:nvSpPr>
        <dsp:cNvPr id="0" name=""/>
        <dsp:cNvSpPr/>
      </dsp:nvSpPr>
      <dsp:spPr>
        <a:xfrm>
          <a:off x="0" y="3469531"/>
          <a:ext cx="10515600" cy="743535"/>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OSW technology continues to change.</a:t>
          </a:r>
        </a:p>
      </dsp:txBody>
      <dsp:txXfrm>
        <a:off x="36296" y="3505827"/>
        <a:ext cx="10443008" cy="6709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8EC1-1452-4914-9256-71749531D87B}">
      <dsp:nvSpPr>
        <dsp:cNvPr id="0" name=""/>
        <dsp:cNvSpPr/>
      </dsp:nvSpPr>
      <dsp:spPr>
        <a:xfrm>
          <a:off x="0" y="6826"/>
          <a:ext cx="1051560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Mack Point – 100 acres </a:t>
          </a:r>
        </a:p>
      </dsp:txBody>
      <dsp:txXfrm>
        <a:off x="38638" y="45464"/>
        <a:ext cx="10438324" cy="714229"/>
      </dsp:txXfrm>
    </dsp:sp>
    <dsp:sp modelId="{4F049BD0-2958-4C4B-B89C-C13EB9BE2D79}">
      <dsp:nvSpPr>
        <dsp:cNvPr id="0" name=""/>
        <dsp:cNvSpPr/>
      </dsp:nvSpPr>
      <dsp:spPr>
        <a:xfrm>
          <a:off x="0" y="893371"/>
          <a:ext cx="10515600" cy="791505"/>
        </a:xfrm>
        <a:prstGeom prst="roundRect">
          <a:avLst/>
        </a:prstGeom>
        <a:solidFill>
          <a:schemeClr val="accent5">
            <a:hueOff val="1502676"/>
            <a:satOff val="-659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Sears Island – 100 acres</a:t>
          </a:r>
        </a:p>
      </dsp:txBody>
      <dsp:txXfrm>
        <a:off x="38638" y="932009"/>
        <a:ext cx="10438324" cy="714229"/>
      </dsp:txXfrm>
    </dsp:sp>
    <dsp:sp modelId="{DC675CC0-34F1-46D1-A2DA-F072AB213121}">
      <dsp:nvSpPr>
        <dsp:cNvPr id="0" name=""/>
        <dsp:cNvSpPr/>
      </dsp:nvSpPr>
      <dsp:spPr>
        <a:xfrm>
          <a:off x="0" y="1779916"/>
          <a:ext cx="10515600" cy="791505"/>
        </a:xfrm>
        <a:prstGeom prst="roundRect">
          <a:avLst/>
        </a:prstGeom>
        <a:solidFill>
          <a:schemeClr val="accent5">
            <a:hueOff val="3005351"/>
            <a:satOff val="-13190"/>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Mack Pt/Sears Island Hybrid – 110 total acres </a:t>
          </a:r>
        </a:p>
      </dsp:txBody>
      <dsp:txXfrm>
        <a:off x="38638" y="1818554"/>
        <a:ext cx="10438324" cy="714229"/>
      </dsp:txXfrm>
    </dsp:sp>
    <dsp:sp modelId="{77B48BA0-0BA7-4D82-BC72-B6F0C72B0CAD}">
      <dsp:nvSpPr>
        <dsp:cNvPr id="0" name=""/>
        <dsp:cNvSpPr/>
      </dsp:nvSpPr>
      <dsp:spPr>
        <a:xfrm>
          <a:off x="0" y="2666461"/>
          <a:ext cx="10515600" cy="791505"/>
        </a:xfrm>
        <a:prstGeom prst="roundRect">
          <a:avLst/>
        </a:prstGeom>
        <a:solidFill>
          <a:schemeClr val="accent5">
            <a:hueOff val="4508027"/>
            <a:satOff val="-1978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Eastport, Estes Head – 100 acres </a:t>
          </a:r>
        </a:p>
      </dsp:txBody>
      <dsp:txXfrm>
        <a:off x="38638" y="2705099"/>
        <a:ext cx="10438324" cy="714229"/>
      </dsp:txXfrm>
    </dsp:sp>
    <dsp:sp modelId="{9FE779B9-AD17-4749-AF51-8CE95B4DFFDC}">
      <dsp:nvSpPr>
        <dsp:cNvPr id="0" name=""/>
        <dsp:cNvSpPr/>
      </dsp:nvSpPr>
      <dsp:spPr>
        <a:xfrm>
          <a:off x="0" y="3553006"/>
          <a:ext cx="10515600" cy="791505"/>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No Build</a:t>
          </a:r>
        </a:p>
      </dsp:txBody>
      <dsp:txXfrm>
        <a:off x="38638" y="3591644"/>
        <a:ext cx="10438324"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2C092-4B93-4171-91A4-DA6779A23289}">
      <dsp:nvSpPr>
        <dsp:cNvPr id="0" name=""/>
        <dsp:cNvSpPr/>
      </dsp:nvSpPr>
      <dsp:spPr>
        <a:xfrm>
          <a:off x="0" y="169793"/>
          <a:ext cx="6263640" cy="824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Feedback from this meeting today will help us with adjusting these alternatives to continue refining concepts. This meeting is the beginning of the process. </a:t>
          </a:r>
        </a:p>
      </dsp:txBody>
      <dsp:txXfrm>
        <a:off x="40266" y="210059"/>
        <a:ext cx="6183108" cy="744318"/>
      </dsp:txXfrm>
    </dsp:sp>
    <dsp:sp modelId="{8A34654F-A6FC-4AC2-A083-68953938A261}">
      <dsp:nvSpPr>
        <dsp:cNvPr id="0" name=""/>
        <dsp:cNvSpPr/>
      </dsp:nvSpPr>
      <dsp:spPr>
        <a:xfrm>
          <a:off x="0" y="1037843"/>
          <a:ext cx="6263640" cy="824850"/>
        </a:xfrm>
        <a:prstGeom prst="roundRect">
          <a:avLst/>
        </a:prstGeom>
        <a:solidFill>
          <a:schemeClr val="accent5">
            <a:hueOff val="1202141"/>
            <a:satOff val="-5276"/>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alternatives matrix will guide the </a:t>
          </a:r>
          <a:r>
            <a:rPr lang="en-US" sz="1500" kern="1200"/>
            <a:t>OSWPAG in </a:t>
          </a:r>
          <a:r>
            <a:rPr lang="en-US" sz="1500" kern="1200" dirty="0"/>
            <a:t>gathering necessary data for the analysis. Now that alternative concepts are identified, </a:t>
          </a:r>
          <a:r>
            <a:rPr lang="en-US" sz="1500" kern="1200" dirty="0" err="1"/>
            <a:t>MaineDOT</a:t>
          </a:r>
          <a:r>
            <a:rPr lang="en-US" sz="1500" kern="1200" dirty="0"/>
            <a:t> will work on filling out the matrix to compare sites. </a:t>
          </a:r>
        </a:p>
      </dsp:txBody>
      <dsp:txXfrm>
        <a:off x="40266" y="1078109"/>
        <a:ext cx="6183108" cy="744318"/>
      </dsp:txXfrm>
    </dsp:sp>
    <dsp:sp modelId="{5F01F85A-9BB8-4911-B913-9E45A2305AB8}">
      <dsp:nvSpPr>
        <dsp:cNvPr id="0" name=""/>
        <dsp:cNvSpPr/>
      </dsp:nvSpPr>
      <dsp:spPr>
        <a:xfrm>
          <a:off x="0" y="1905893"/>
          <a:ext cx="6263640" cy="824850"/>
        </a:xfrm>
        <a:prstGeom prst="roundRect">
          <a:avLst/>
        </a:prstGeom>
        <a:solidFill>
          <a:schemeClr val="accent5">
            <a:hueOff val="2404281"/>
            <a:satOff val="-10552"/>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Development will occur in phases, but the concepts are presented as being compatible with commercial scale OSW development.  The first project in the Maine pipeline would be the Maine Research Array (12 turbines).</a:t>
          </a:r>
        </a:p>
      </dsp:txBody>
      <dsp:txXfrm>
        <a:off x="40266" y="1946159"/>
        <a:ext cx="6183108" cy="744318"/>
      </dsp:txXfrm>
    </dsp:sp>
    <dsp:sp modelId="{BC11811E-39B1-493E-818D-1D7F736F48DD}">
      <dsp:nvSpPr>
        <dsp:cNvPr id="0" name=""/>
        <dsp:cNvSpPr/>
      </dsp:nvSpPr>
      <dsp:spPr>
        <a:xfrm>
          <a:off x="0" y="2773943"/>
          <a:ext cx="6263640" cy="824850"/>
        </a:xfrm>
        <a:prstGeom prst="roundRect">
          <a:avLst/>
        </a:prstGeom>
        <a:solidFill>
          <a:schemeClr val="accent5">
            <a:hueOff val="3606422"/>
            <a:satOff val="-1582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 demand for commercial development is still unknown but will become clearer as Maine develops procurement targets and the BOEM leasing process moves forward. </a:t>
          </a:r>
        </a:p>
      </dsp:txBody>
      <dsp:txXfrm>
        <a:off x="40266" y="2814209"/>
        <a:ext cx="6183108" cy="744318"/>
      </dsp:txXfrm>
    </dsp:sp>
    <dsp:sp modelId="{7F2E4DE2-D67D-439B-B247-9749F915FD8C}">
      <dsp:nvSpPr>
        <dsp:cNvPr id="0" name=""/>
        <dsp:cNvSpPr/>
      </dsp:nvSpPr>
      <dsp:spPr>
        <a:xfrm>
          <a:off x="0" y="3641994"/>
          <a:ext cx="6263640" cy="824850"/>
        </a:xfrm>
        <a:prstGeom prst="roundRect">
          <a:avLst/>
        </a:prstGeom>
        <a:solidFill>
          <a:schemeClr val="accent5">
            <a:hueOff val="4808562"/>
            <a:satOff val="-21104"/>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Ability to expand </a:t>
          </a:r>
          <a:r>
            <a:rPr lang="en-US" sz="1500" kern="1200"/>
            <a:t>the facilities </a:t>
          </a:r>
          <a:r>
            <a:rPr lang="en-US" sz="1500" kern="1200" dirty="0"/>
            <a:t>is important to consider as co-locating port facilities is desirable.  </a:t>
          </a:r>
        </a:p>
      </dsp:txBody>
      <dsp:txXfrm>
        <a:off x="40266" y="3682260"/>
        <a:ext cx="6183108" cy="744318"/>
      </dsp:txXfrm>
    </dsp:sp>
    <dsp:sp modelId="{B5153A2B-5A60-47EC-8E92-E3037CEFE92B}">
      <dsp:nvSpPr>
        <dsp:cNvPr id="0" name=""/>
        <dsp:cNvSpPr/>
      </dsp:nvSpPr>
      <dsp:spPr>
        <a:xfrm>
          <a:off x="0" y="4510044"/>
          <a:ext cx="6263640" cy="824850"/>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No final decision has been made. There is a significant amount of work ahead for </a:t>
          </a:r>
          <a:r>
            <a:rPr lang="en-US" sz="1500" kern="1200" dirty="0" err="1"/>
            <a:t>MaineDOT</a:t>
          </a:r>
          <a:r>
            <a:rPr lang="en-US" sz="1500" kern="1200" dirty="0"/>
            <a:t> to continue gathering data, and for the OSWPAG to analyze, discuss and provide feedback. </a:t>
          </a:r>
        </a:p>
      </dsp:txBody>
      <dsp:txXfrm>
        <a:off x="40266" y="4550310"/>
        <a:ext cx="6183108" cy="744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BA36C8-BB3B-1AB2-184B-31370687B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70A5BB-3AB0-5FF4-14BF-10E6B54F7F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B20A3F-BC02-47CE-A64E-C49BBFC06E35}" type="datetimeFigureOut">
              <a:rPr lang="en-US" smtClean="0"/>
              <a:t>9/29/2022</a:t>
            </a:fld>
            <a:endParaRPr lang="en-US" dirty="0"/>
          </a:p>
        </p:txBody>
      </p:sp>
      <p:sp>
        <p:nvSpPr>
          <p:cNvPr id="4" name="Footer Placeholder 3">
            <a:extLst>
              <a:ext uri="{FF2B5EF4-FFF2-40B4-BE49-F238E27FC236}">
                <a16:creationId xmlns:a16="http://schemas.microsoft.com/office/drawing/2014/main" id="{82390721-F1DB-913B-3702-4CDAE54F8A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2117D8-3813-81E9-78AD-61F79C0240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6720BC-C1E3-47BA-96C1-EDB0CD154A40}" type="slidenum">
              <a:rPr lang="en-US" smtClean="0"/>
              <a:t>‹#›</a:t>
            </a:fld>
            <a:endParaRPr lang="en-US" dirty="0"/>
          </a:p>
        </p:txBody>
      </p:sp>
    </p:spTree>
    <p:extLst>
      <p:ext uri="{BB962C8B-B14F-4D97-AF65-F5344CB8AC3E}">
        <p14:creationId xmlns:p14="http://schemas.microsoft.com/office/powerpoint/2010/main" val="376347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5F128-4A4E-4579-A43F-4C3FCD1ECEF0}" type="datetimeFigureOut">
              <a:rPr lang="en-US" smtClean="0"/>
              <a:t>9/29/2022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B0E0-6D19-4D90-9B7B-94F8999E9C04}" type="slidenum">
              <a:rPr lang="en-US" smtClean="0"/>
              <a:t>‹#›</a:t>
            </a:fld>
            <a:endParaRPr lang="en-US" dirty="0"/>
          </a:p>
        </p:txBody>
      </p:sp>
    </p:spTree>
    <p:extLst>
      <p:ext uri="{BB962C8B-B14F-4D97-AF65-F5344CB8AC3E}">
        <p14:creationId xmlns:p14="http://schemas.microsoft.com/office/powerpoint/2010/main" val="395289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914402"/>
            <a:ext cx="10515600" cy="2659957"/>
          </a:xfrm>
        </p:spPr>
        <p:txBody>
          <a:bodyPr>
            <a:normAutofit/>
          </a:bodyPr>
          <a:lstStyle/>
          <a:p>
            <a:r>
              <a:rPr lang="en-US" sz="8000" b="1" dirty="0">
                <a:solidFill>
                  <a:srgbClr val="FFFFFF"/>
                </a:solidFill>
                <a:cs typeface="Calibri Light"/>
              </a:rPr>
              <a:t>Maine Offshore Wind Port Alternatives Review</a:t>
            </a:r>
            <a:endParaRPr lang="en-US" sz="8000" b="1" dirty="0">
              <a:solidFill>
                <a:srgbClr val="FFFFFF"/>
              </a:solidFill>
            </a:endParaRPr>
          </a:p>
        </p:txBody>
      </p:sp>
      <p:sp>
        <p:nvSpPr>
          <p:cNvPr id="3" name="Subtitle 2"/>
          <p:cNvSpPr>
            <a:spLocks noGrp="1"/>
          </p:cNvSpPr>
          <p:nvPr>
            <p:ph type="subTitle" idx="1"/>
          </p:nvPr>
        </p:nvSpPr>
        <p:spPr>
          <a:xfrm>
            <a:off x="838200" y="4368800"/>
            <a:ext cx="10515600" cy="1390650"/>
          </a:xfrm>
        </p:spPr>
        <p:txBody>
          <a:bodyPr vert="horz" lIns="91440" tIns="45720" rIns="91440" bIns="45720" rtlCol="0">
            <a:normAutofit/>
          </a:bodyPr>
          <a:lstStyle/>
          <a:p>
            <a:r>
              <a:rPr lang="en-US" sz="3200" dirty="0">
                <a:cs typeface="Calibri"/>
              </a:rPr>
              <a:t>By: Matt Burns, Maine Port Authority</a:t>
            </a:r>
            <a:endParaRPr lang="en-US" sz="32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35F7F-7136-6C47-344A-B53A7260C357}"/>
              </a:ext>
            </a:extLst>
          </p:cNvPr>
          <p:cNvSpPr>
            <a:spLocks noGrp="1"/>
          </p:cNvSpPr>
          <p:nvPr>
            <p:ph type="title"/>
          </p:nvPr>
        </p:nvSpPr>
        <p:spPr>
          <a:xfrm>
            <a:off x="838200" y="310719"/>
            <a:ext cx="10515600" cy="1379970"/>
          </a:xfrm>
        </p:spPr>
        <p:txBody>
          <a:bodyPr>
            <a:normAutofit/>
          </a:bodyPr>
          <a:lstStyle/>
          <a:p>
            <a:r>
              <a:rPr lang="en-US" sz="5200" b="1" dirty="0">
                <a:cs typeface="Calibri Light"/>
              </a:rPr>
              <a:t>OSW Marshalling Terminal Alternatives</a:t>
            </a:r>
            <a:endParaRPr lang="en-US" sz="5200" b="1" dirty="0"/>
          </a:p>
        </p:txBody>
      </p:sp>
      <p:graphicFrame>
        <p:nvGraphicFramePr>
          <p:cNvPr id="21" name="Content Placeholder 2">
            <a:extLst>
              <a:ext uri="{FF2B5EF4-FFF2-40B4-BE49-F238E27FC236}">
                <a16:creationId xmlns:a16="http://schemas.microsoft.com/office/drawing/2014/main" id="{F2DAF178-91D3-2815-6C0F-30249767111A}"/>
              </a:ext>
            </a:extLst>
          </p:cNvPr>
          <p:cNvGraphicFramePr>
            <a:graphicFrameLocks noGrp="1"/>
          </p:cNvGraphicFramePr>
          <p:nvPr>
            <p:ph idx="1"/>
            <p:extLst>
              <p:ext uri="{D42A27DB-BD31-4B8C-83A1-F6EECF244321}">
                <p14:modId xmlns:p14="http://schemas.microsoft.com/office/powerpoint/2010/main" val="10769303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5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3C6AE-E0DB-BAB1-051B-60208357711F}"/>
              </a:ext>
            </a:extLst>
          </p:cNvPr>
          <p:cNvPicPr>
            <a:picLocks noChangeAspect="1"/>
          </p:cNvPicPr>
          <p:nvPr/>
        </p:nvPicPr>
        <p:blipFill>
          <a:blip r:embed="rId2"/>
          <a:stretch>
            <a:fillRect/>
          </a:stretch>
        </p:blipFill>
        <p:spPr>
          <a:xfrm>
            <a:off x="782630" y="0"/>
            <a:ext cx="10626740" cy="6858000"/>
          </a:xfrm>
          <a:prstGeom prst="rect">
            <a:avLst/>
          </a:prstGeom>
        </p:spPr>
      </p:pic>
    </p:spTree>
    <p:extLst>
      <p:ext uri="{BB962C8B-B14F-4D97-AF65-F5344CB8AC3E}">
        <p14:creationId xmlns:p14="http://schemas.microsoft.com/office/powerpoint/2010/main" val="80999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FE3EA-7739-0B77-E04D-0516032D8C3C}"/>
              </a:ext>
            </a:extLst>
          </p:cNvPr>
          <p:cNvPicPr>
            <a:picLocks noChangeAspect="1"/>
          </p:cNvPicPr>
          <p:nvPr/>
        </p:nvPicPr>
        <p:blipFill>
          <a:blip r:embed="rId2"/>
          <a:stretch>
            <a:fillRect/>
          </a:stretch>
        </p:blipFill>
        <p:spPr>
          <a:xfrm>
            <a:off x="790903" y="0"/>
            <a:ext cx="10610193" cy="6858000"/>
          </a:xfrm>
          <a:prstGeom prst="rect">
            <a:avLst/>
          </a:prstGeom>
        </p:spPr>
      </p:pic>
    </p:spTree>
    <p:extLst>
      <p:ext uri="{BB962C8B-B14F-4D97-AF65-F5344CB8AC3E}">
        <p14:creationId xmlns:p14="http://schemas.microsoft.com/office/powerpoint/2010/main" val="363793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854AFD-EDF4-389F-5C6B-4D60CEA38E49}"/>
              </a:ext>
            </a:extLst>
          </p:cNvPr>
          <p:cNvPicPr>
            <a:picLocks noChangeAspect="1"/>
          </p:cNvPicPr>
          <p:nvPr/>
        </p:nvPicPr>
        <p:blipFill>
          <a:blip r:embed="rId2"/>
          <a:stretch>
            <a:fillRect/>
          </a:stretch>
        </p:blipFill>
        <p:spPr>
          <a:xfrm>
            <a:off x="768166" y="0"/>
            <a:ext cx="10655667" cy="6858000"/>
          </a:xfrm>
          <a:prstGeom prst="rect">
            <a:avLst/>
          </a:prstGeom>
        </p:spPr>
      </p:pic>
    </p:spTree>
    <p:extLst>
      <p:ext uri="{BB962C8B-B14F-4D97-AF65-F5344CB8AC3E}">
        <p14:creationId xmlns:p14="http://schemas.microsoft.com/office/powerpoint/2010/main" val="5086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3A6BB-BAE9-017F-BC51-7D0EE9DC11A1}"/>
              </a:ext>
            </a:extLst>
          </p:cNvPr>
          <p:cNvPicPr>
            <a:picLocks noChangeAspect="1"/>
          </p:cNvPicPr>
          <p:nvPr/>
        </p:nvPicPr>
        <p:blipFill>
          <a:blip r:embed="rId2"/>
          <a:stretch>
            <a:fillRect/>
          </a:stretch>
        </p:blipFill>
        <p:spPr>
          <a:xfrm>
            <a:off x="772546" y="0"/>
            <a:ext cx="10646907" cy="6858000"/>
          </a:xfrm>
          <a:prstGeom prst="rect">
            <a:avLst/>
          </a:prstGeom>
        </p:spPr>
      </p:pic>
    </p:spTree>
    <p:extLst>
      <p:ext uri="{BB962C8B-B14F-4D97-AF65-F5344CB8AC3E}">
        <p14:creationId xmlns:p14="http://schemas.microsoft.com/office/powerpoint/2010/main" val="1907650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28A00-6F3A-9753-B854-F8EB57D0820E}"/>
              </a:ext>
            </a:extLst>
          </p:cNvPr>
          <p:cNvPicPr>
            <a:picLocks noChangeAspect="1"/>
          </p:cNvPicPr>
          <p:nvPr/>
        </p:nvPicPr>
        <p:blipFill>
          <a:blip r:embed="rId2"/>
          <a:stretch>
            <a:fillRect/>
          </a:stretch>
        </p:blipFill>
        <p:spPr>
          <a:xfrm>
            <a:off x="788744" y="0"/>
            <a:ext cx="10614511" cy="6858000"/>
          </a:xfrm>
          <a:prstGeom prst="rect">
            <a:avLst/>
          </a:prstGeom>
        </p:spPr>
      </p:pic>
      <p:pic>
        <p:nvPicPr>
          <p:cNvPr id="6" name="Picture 5">
            <a:extLst>
              <a:ext uri="{FF2B5EF4-FFF2-40B4-BE49-F238E27FC236}">
                <a16:creationId xmlns:a16="http://schemas.microsoft.com/office/drawing/2014/main" id="{27A3129F-9AEB-6184-A366-5373029A3391}"/>
              </a:ext>
            </a:extLst>
          </p:cNvPr>
          <p:cNvPicPr>
            <a:picLocks noChangeAspect="1"/>
          </p:cNvPicPr>
          <p:nvPr/>
        </p:nvPicPr>
        <p:blipFill>
          <a:blip r:embed="rId2"/>
          <a:stretch>
            <a:fillRect/>
          </a:stretch>
        </p:blipFill>
        <p:spPr>
          <a:xfrm>
            <a:off x="788744" y="0"/>
            <a:ext cx="10614511" cy="6858000"/>
          </a:xfrm>
          <a:prstGeom prst="rect">
            <a:avLst/>
          </a:prstGeom>
        </p:spPr>
      </p:pic>
    </p:spTree>
    <p:extLst>
      <p:ext uri="{BB962C8B-B14F-4D97-AF65-F5344CB8AC3E}">
        <p14:creationId xmlns:p14="http://schemas.microsoft.com/office/powerpoint/2010/main" val="359726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B8D719-8C59-4FDA-CC03-AAB2CB8D8440}"/>
              </a:ext>
            </a:extLst>
          </p:cNvPr>
          <p:cNvSpPr>
            <a:spLocks noGrp="1"/>
          </p:cNvSpPr>
          <p:nvPr>
            <p:ph type="title"/>
          </p:nvPr>
        </p:nvSpPr>
        <p:spPr>
          <a:xfrm>
            <a:off x="524741" y="620392"/>
            <a:ext cx="3808268" cy="5504688"/>
          </a:xfrm>
        </p:spPr>
        <p:txBody>
          <a:bodyPr>
            <a:normAutofit/>
          </a:bodyPr>
          <a:lstStyle/>
          <a:p>
            <a:r>
              <a:rPr lang="en-US" sz="6000" b="1" dirty="0">
                <a:solidFill>
                  <a:schemeClr val="bg1"/>
                </a:solidFill>
                <a:cs typeface="Calibri Light"/>
              </a:rPr>
              <a:t>Closing Points to Make</a:t>
            </a:r>
            <a:endParaRPr lang="en-US" sz="6000" b="1" dirty="0">
              <a:solidFill>
                <a:schemeClr val="bg1"/>
              </a:solidFill>
            </a:endParaRPr>
          </a:p>
        </p:txBody>
      </p:sp>
      <p:graphicFrame>
        <p:nvGraphicFramePr>
          <p:cNvPr id="5" name="Content Placeholder 2">
            <a:extLst>
              <a:ext uri="{FF2B5EF4-FFF2-40B4-BE49-F238E27FC236}">
                <a16:creationId xmlns:a16="http://schemas.microsoft.com/office/drawing/2014/main" id="{93556C4F-32F9-297C-F720-5C5FFB84E332}"/>
              </a:ext>
            </a:extLst>
          </p:cNvPr>
          <p:cNvGraphicFramePr>
            <a:graphicFrameLocks noGrp="1"/>
          </p:cNvGraphicFramePr>
          <p:nvPr>
            <p:ph idx="1"/>
            <p:extLst>
              <p:ext uri="{D42A27DB-BD31-4B8C-83A1-F6EECF244321}">
                <p14:modId xmlns:p14="http://schemas.microsoft.com/office/powerpoint/2010/main" val="248143680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8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35F7F-7136-6C47-344A-B53A7260C357}"/>
              </a:ext>
            </a:extLst>
          </p:cNvPr>
          <p:cNvSpPr>
            <a:spLocks noGrp="1"/>
          </p:cNvSpPr>
          <p:nvPr>
            <p:ph type="title"/>
          </p:nvPr>
        </p:nvSpPr>
        <p:spPr>
          <a:xfrm>
            <a:off x="838200" y="310719"/>
            <a:ext cx="10515600" cy="1379970"/>
          </a:xfrm>
        </p:spPr>
        <p:txBody>
          <a:bodyPr>
            <a:normAutofit/>
          </a:bodyPr>
          <a:lstStyle/>
          <a:p>
            <a:r>
              <a:rPr lang="en-US" sz="5200" b="1" dirty="0">
                <a:cs typeface="Calibri Light"/>
              </a:rPr>
              <a:t>OSW Ports – Quick Review</a:t>
            </a:r>
            <a:endParaRPr lang="en-US" sz="5200" b="1" dirty="0"/>
          </a:p>
        </p:txBody>
      </p:sp>
      <p:graphicFrame>
        <p:nvGraphicFramePr>
          <p:cNvPr id="21" name="Content Placeholder 2">
            <a:extLst>
              <a:ext uri="{FF2B5EF4-FFF2-40B4-BE49-F238E27FC236}">
                <a16:creationId xmlns:a16="http://schemas.microsoft.com/office/drawing/2014/main" id="{F2DAF178-91D3-2815-6C0F-30249767111A}"/>
              </a:ext>
            </a:extLst>
          </p:cNvPr>
          <p:cNvGraphicFramePr>
            <a:graphicFrameLocks noGrp="1"/>
          </p:cNvGraphicFramePr>
          <p:nvPr>
            <p:ph idx="1"/>
            <p:extLst>
              <p:ext uri="{D42A27DB-BD31-4B8C-83A1-F6EECF244321}">
                <p14:modId xmlns:p14="http://schemas.microsoft.com/office/powerpoint/2010/main" val="42147323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31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35F7F-7136-6C47-344A-B53A7260C357}"/>
              </a:ext>
            </a:extLst>
          </p:cNvPr>
          <p:cNvSpPr>
            <a:spLocks noGrp="1"/>
          </p:cNvSpPr>
          <p:nvPr>
            <p:ph type="title"/>
          </p:nvPr>
        </p:nvSpPr>
        <p:spPr>
          <a:xfrm>
            <a:off x="838200" y="310719"/>
            <a:ext cx="10515600" cy="1379970"/>
          </a:xfrm>
        </p:spPr>
        <p:txBody>
          <a:bodyPr>
            <a:normAutofit fontScale="90000"/>
          </a:bodyPr>
          <a:lstStyle/>
          <a:p>
            <a:r>
              <a:rPr lang="en-US" sz="5200" b="1" dirty="0">
                <a:cs typeface="Calibri Light"/>
              </a:rPr>
              <a:t>What are the most important characteristics of an OSW port facility?</a:t>
            </a:r>
            <a:endParaRPr lang="en-US" sz="5200" b="1" dirty="0"/>
          </a:p>
        </p:txBody>
      </p:sp>
      <p:graphicFrame>
        <p:nvGraphicFramePr>
          <p:cNvPr id="21" name="Content Placeholder 2">
            <a:extLst>
              <a:ext uri="{FF2B5EF4-FFF2-40B4-BE49-F238E27FC236}">
                <a16:creationId xmlns:a16="http://schemas.microsoft.com/office/drawing/2014/main" id="{F2DAF178-91D3-2815-6C0F-30249767111A}"/>
              </a:ext>
            </a:extLst>
          </p:cNvPr>
          <p:cNvGraphicFramePr>
            <a:graphicFrameLocks noGrp="1"/>
          </p:cNvGraphicFramePr>
          <p:nvPr>
            <p:ph idx="1"/>
            <p:extLst>
              <p:ext uri="{D42A27DB-BD31-4B8C-83A1-F6EECF244321}">
                <p14:modId xmlns:p14="http://schemas.microsoft.com/office/powerpoint/2010/main" val="1800933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88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20C361-4588-CE8F-119F-CC6842D307BF}"/>
              </a:ext>
            </a:extLst>
          </p:cNvPr>
          <p:cNvPicPr>
            <a:picLocks noChangeAspect="1"/>
          </p:cNvPicPr>
          <p:nvPr/>
        </p:nvPicPr>
        <p:blipFill>
          <a:blip r:embed="rId2"/>
          <a:stretch>
            <a:fillRect/>
          </a:stretch>
        </p:blipFill>
        <p:spPr>
          <a:xfrm>
            <a:off x="1143940" y="643466"/>
            <a:ext cx="9904120" cy="5571067"/>
          </a:xfrm>
          <a:prstGeom prst="rect">
            <a:avLst/>
          </a:prstGeom>
        </p:spPr>
      </p:pic>
    </p:spTree>
    <p:extLst>
      <p:ext uri="{BB962C8B-B14F-4D97-AF65-F5344CB8AC3E}">
        <p14:creationId xmlns:p14="http://schemas.microsoft.com/office/powerpoint/2010/main" val="273125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35F7F-7136-6C47-344A-B53A7260C357}"/>
              </a:ext>
            </a:extLst>
          </p:cNvPr>
          <p:cNvSpPr>
            <a:spLocks noGrp="1"/>
          </p:cNvSpPr>
          <p:nvPr>
            <p:ph type="title"/>
          </p:nvPr>
        </p:nvSpPr>
        <p:spPr>
          <a:xfrm>
            <a:off x="838200" y="310719"/>
            <a:ext cx="10515600" cy="1379970"/>
          </a:xfrm>
        </p:spPr>
        <p:txBody>
          <a:bodyPr>
            <a:normAutofit/>
          </a:bodyPr>
          <a:lstStyle/>
          <a:p>
            <a:r>
              <a:rPr lang="en-US" sz="5200" b="1" dirty="0">
                <a:cs typeface="Calibri Light"/>
              </a:rPr>
              <a:t>Where we started…</a:t>
            </a:r>
            <a:endParaRPr lang="en-US" sz="5200" b="1" dirty="0"/>
          </a:p>
        </p:txBody>
      </p:sp>
      <p:graphicFrame>
        <p:nvGraphicFramePr>
          <p:cNvPr id="21" name="Content Placeholder 2">
            <a:extLst>
              <a:ext uri="{FF2B5EF4-FFF2-40B4-BE49-F238E27FC236}">
                <a16:creationId xmlns:a16="http://schemas.microsoft.com/office/drawing/2014/main" id="{F2DAF178-91D3-2815-6C0F-30249767111A}"/>
              </a:ext>
            </a:extLst>
          </p:cNvPr>
          <p:cNvGraphicFramePr>
            <a:graphicFrameLocks noGrp="1"/>
          </p:cNvGraphicFramePr>
          <p:nvPr>
            <p:ph idx="1"/>
            <p:extLst>
              <p:ext uri="{D42A27DB-BD31-4B8C-83A1-F6EECF244321}">
                <p14:modId xmlns:p14="http://schemas.microsoft.com/office/powerpoint/2010/main" val="4503674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63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0C7B4-1B2C-9ECB-E7BD-04F3D133B9CC}"/>
              </a:ext>
            </a:extLst>
          </p:cNvPr>
          <p:cNvPicPr>
            <a:picLocks noChangeAspect="1"/>
          </p:cNvPicPr>
          <p:nvPr/>
        </p:nvPicPr>
        <p:blipFill>
          <a:blip r:embed="rId2"/>
          <a:stretch>
            <a:fillRect/>
          </a:stretch>
        </p:blipFill>
        <p:spPr>
          <a:xfrm>
            <a:off x="153578" y="0"/>
            <a:ext cx="5666923" cy="6858000"/>
          </a:xfrm>
          <a:prstGeom prst="rect">
            <a:avLst/>
          </a:prstGeom>
        </p:spPr>
      </p:pic>
      <p:sp>
        <p:nvSpPr>
          <p:cNvPr id="2" name="TextBox 1">
            <a:extLst>
              <a:ext uri="{FF2B5EF4-FFF2-40B4-BE49-F238E27FC236}">
                <a16:creationId xmlns:a16="http://schemas.microsoft.com/office/drawing/2014/main" id="{4DC22630-C837-AD8B-5A33-5378241C92A1}"/>
              </a:ext>
            </a:extLst>
          </p:cNvPr>
          <p:cNvSpPr txBox="1"/>
          <p:nvPr/>
        </p:nvSpPr>
        <p:spPr>
          <a:xfrm>
            <a:off x="6096000" y="338667"/>
            <a:ext cx="5666923" cy="584775"/>
          </a:xfrm>
          <a:prstGeom prst="rect">
            <a:avLst/>
          </a:prstGeom>
          <a:noFill/>
        </p:spPr>
        <p:txBody>
          <a:bodyPr wrap="square" rtlCol="0">
            <a:spAutoFit/>
          </a:bodyPr>
          <a:lstStyle/>
          <a:p>
            <a:pPr algn="ctr"/>
            <a:r>
              <a:rPr lang="en-US" sz="3200" b="1" dirty="0"/>
              <a:t>Sprague Put Parcel</a:t>
            </a:r>
          </a:p>
        </p:txBody>
      </p:sp>
      <p:sp>
        <p:nvSpPr>
          <p:cNvPr id="5" name="TextBox 4">
            <a:extLst>
              <a:ext uri="{FF2B5EF4-FFF2-40B4-BE49-F238E27FC236}">
                <a16:creationId xmlns:a16="http://schemas.microsoft.com/office/drawing/2014/main" id="{88BD87A2-A1FE-25E6-3139-A97CC6B8CECE}"/>
              </a:ext>
            </a:extLst>
          </p:cNvPr>
          <p:cNvSpPr txBox="1"/>
          <p:nvPr/>
        </p:nvSpPr>
        <p:spPr>
          <a:xfrm>
            <a:off x="6096000" y="931333"/>
            <a:ext cx="5666923"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t>29 acres of undeveloped land directly North of Mack Pt. terminal </a:t>
            </a:r>
          </a:p>
          <a:p>
            <a:pPr marL="285750" indent="-285750">
              <a:buFont typeface="Arial" panose="020B0604020202020204" pitchFamily="34" charset="0"/>
              <a:buChar char="•"/>
            </a:pPr>
            <a:r>
              <a:rPr lang="en-US" sz="2400" dirty="0"/>
              <a:t>1200lf of water frontage</a:t>
            </a:r>
          </a:p>
          <a:p>
            <a:pPr marL="285750" indent="-285750">
              <a:buFont typeface="Arial" panose="020B0604020202020204" pitchFamily="34" charset="0"/>
              <a:buChar char="•"/>
            </a:pPr>
            <a:r>
              <a:rPr lang="en-US" sz="2400" dirty="0"/>
              <a:t>No vessel access via nav channel</a:t>
            </a:r>
          </a:p>
          <a:p>
            <a:pPr marL="285750" indent="-285750">
              <a:buFont typeface="Arial" panose="020B0604020202020204" pitchFamily="34" charset="0"/>
              <a:buChar char="•"/>
            </a:pPr>
            <a:r>
              <a:rPr lang="en-US" sz="2400" dirty="0"/>
              <a:t>Significant dredging required to access site. 2 million cubic yards with an estimated cost of over $100 million for dredging alone. </a:t>
            </a:r>
          </a:p>
          <a:p>
            <a:pPr marL="285750" indent="-285750">
              <a:buFont typeface="Arial" panose="020B0604020202020204" pitchFamily="34" charset="0"/>
              <a:buChar char="•"/>
            </a:pPr>
            <a:r>
              <a:rPr lang="en-US" sz="2400" dirty="0"/>
              <a:t>Would require constant maintenance. </a:t>
            </a:r>
          </a:p>
          <a:p>
            <a:pPr marL="285750" indent="-285750">
              <a:buFont typeface="Arial" panose="020B0604020202020204" pitchFamily="34" charset="0"/>
              <a:buChar char="•"/>
            </a:pPr>
            <a:r>
              <a:rPr lang="en-US" sz="2400" dirty="0"/>
              <a:t>Interference from existing rail spur. </a:t>
            </a:r>
          </a:p>
          <a:p>
            <a:pPr marL="285750" indent="-285750">
              <a:buFont typeface="Arial" panose="020B0604020202020204" pitchFamily="34" charset="0"/>
              <a:buChar char="•"/>
            </a:pPr>
            <a:r>
              <a:rPr lang="en-US" sz="2400" dirty="0"/>
              <a:t>Low acreage.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866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22630-C837-AD8B-5A33-5378241C92A1}"/>
              </a:ext>
            </a:extLst>
          </p:cNvPr>
          <p:cNvSpPr txBox="1"/>
          <p:nvPr/>
        </p:nvSpPr>
        <p:spPr>
          <a:xfrm>
            <a:off x="6096000" y="338667"/>
            <a:ext cx="5666923" cy="584775"/>
          </a:xfrm>
          <a:prstGeom prst="rect">
            <a:avLst/>
          </a:prstGeom>
          <a:noFill/>
        </p:spPr>
        <p:txBody>
          <a:bodyPr wrap="square" rtlCol="0">
            <a:spAutoFit/>
          </a:bodyPr>
          <a:lstStyle/>
          <a:p>
            <a:pPr algn="ctr"/>
            <a:r>
              <a:rPr lang="en-US" sz="3200" b="1" dirty="0"/>
              <a:t>GAC Chemical Industrial Park</a:t>
            </a:r>
          </a:p>
        </p:txBody>
      </p:sp>
      <p:sp>
        <p:nvSpPr>
          <p:cNvPr id="5" name="TextBox 4">
            <a:extLst>
              <a:ext uri="{FF2B5EF4-FFF2-40B4-BE49-F238E27FC236}">
                <a16:creationId xmlns:a16="http://schemas.microsoft.com/office/drawing/2014/main" id="{88BD87A2-A1FE-25E6-3139-A97CC6B8CECE}"/>
              </a:ext>
            </a:extLst>
          </p:cNvPr>
          <p:cNvSpPr txBox="1"/>
          <p:nvPr/>
        </p:nvSpPr>
        <p:spPr>
          <a:xfrm>
            <a:off x="6096000" y="931333"/>
            <a:ext cx="5666923"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Two separate areas with a total of 120 acres.</a:t>
            </a:r>
          </a:p>
          <a:p>
            <a:pPr marL="285750" indent="-285750">
              <a:buFont typeface="Arial" panose="020B0604020202020204" pitchFamily="34" charset="0"/>
              <a:buChar char="•"/>
            </a:pPr>
            <a:r>
              <a:rPr lang="en-US" sz="2400" dirty="0"/>
              <a:t>Due to required water frontage, only the northern area was selected which is 55 acres with 840lf of water frontage.</a:t>
            </a:r>
          </a:p>
          <a:p>
            <a:pPr marL="285750" indent="-285750">
              <a:buFont typeface="Arial" panose="020B0604020202020204" pitchFamily="34" charset="0"/>
              <a:buChar char="•"/>
            </a:pPr>
            <a:r>
              <a:rPr lang="en-US" sz="2400" dirty="0"/>
              <a:t>No vessel access via nav channel.  </a:t>
            </a:r>
          </a:p>
          <a:p>
            <a:pPr marL="285750" indent="-285750">
              <a:buFont typeface="Arial" panose="020B0604020202020204" pitchFamily="34" charset="0"/>
              <a:buChar char="•"/>
            </a:pPr>
            <a:r>
              <a:rPr lang="en-US" sz="2400" dirty="0"/>
              <a:t>5.5 acre covered landfill with unknown materials and level of compaction. Poor geotechnical characteristics and an upward cost driver due to landfill removal and replacement.  </a:t>
            </a:r>
          </a:p>
          <a:p>
            <a:pPr marL="285750" indent="-285750">
              <a:buFont typeface="Arial" panose="020B0604020202020204" pitchFamily="34" charset="0"/>
              <a:buChar char="•"/>
            </a:pPr>
            <a:r>
              <a:rPr lang="en-US" sz="2400" dirty="0"/>
              <a:t>Significant dredge quantities. Would also require constant maintenance dredging. </a:t>
            </a:r>
          </a:p>
        </p:txBody>
      </p:sp>
      <p:pic>
        <p:nvPicPr>
          <p:cNvPr id="4" name="Picture 3">
            <a:extLst>
              <a:ext uri="{FF2B5EF4-FFF2-40B4-BE49-F238E27FC236}">
                <a16:creationId xmlns:a16="http://schemas.microsoft.com/office/drawing/2014/main" id="{FCDE5614-2554-C7BA-F417-59D4D9E93E3C}"/>
              </a:ext>
            </a:extLst>
          </p:cNvPr>
          <p:cNvPicPr>
            <a:picLocks noChangeAspect="1"/>
          </p:cNvPicPr>
          <p:nvPr/>
        </p:nvPicPr>
        <p:blipFill>
          <a:blip r:embed="rId2"/>
          <a:stretch>
            <a:fillRect/>
          </a:stretch>
        </p:blipFill>
        <p:spPr>
          <a:xfrm>
            <a:off x="429077" y="931333"/>
            <a:ext cx="5291666" cy="4974166"/>
          </a:xfrm>
          <a:prstGeom prst="rect">
            <a:avLst/>
          </a:prstGeom>
        </p:spPr>
      </p:pic>
    </p:spTree>
    <p:extLst>
      <p:ext uri="{BB962C8B-B14F-4D97-AF65-F5344CB8AC3E}">
        <p14:creationId xmlns:p14="http://schemas.microsoft.com/office/powerpoint/2010/main" val="215032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E337C-066F-A219-0F4A-31F0D950A380}"/>
              </a:ext>
            </a:extLst>
          </p:cNvPr>
          <p:cNvPicPr>
            <a:picLocks noChangeAspect="1"/>
          </p:cNvPicPr>
          <p:nvPr/>
        </p:nvPicPr>
        <p:blipFill>
          <a:blip r:embed="rId2"/>
          <a:stretch>
            <a:fillRect/>
          </a:stretch>
        </p:blipFill>
        <p:spPr>
          <a:xfrm>
            <a:off x="315378" y="462135"/>
            <a:ext cx="5162550" cy="6372225"/>
          </a:xfrm>
          <a:prstGeom prst="rect">
            <a:avLst/>
          </a:prstGeom>
        </p:spPr>
      </p:pic>
      <p:pic>
        <p:nvPicPr>
          <p:cNvPr id="7" name="Picture 6">
            <a:extLst>
              <a:ext uri="{FF2B5EF4-FFF2-40B4-BE49-F238E27FC236}">
                <a16:creationId xmlns:a16="http://schemas.microsoft.com/office/drawing/2014/main" id="{F2B57559-1F50-B0C8-69E4-808087DB87A7}"/>
              </a:ext>
            </a:extLst>
          </p:cNvPr>
          <p:cNvPicPr>
            <a:picLocks noChangeAspect="1"/>
          </p:cNvPicPr>
          <p:nvPr/>
        </p:nvPicPr>
        <p:blipFill>
          <a:blip r:embed="rId3"/>
          <a:stretch>
            <a:fillRect/>
          </a:stretch>
        </p:blipFill>
        <p:spPr>
          <a:xfrm>
            <a:off x="6714072" y="0"/>
            <a:ext cx="5244883" cy="6857999"/>
          </a:xfrm>
          <a:prstGeom prst="rect">
            <a:avLst/>
          </a:prstGeom>
        </p:spPr>
      </p:pic>
    </p:spTree>
    <p:extLst>
      <p:ext uri="{BB962C8B-B14F-4D97-AF65-F5344CB8AC3E}">
        <p14:creationId xmlns:p14="http://schemas.microsoft.com/office/powerpoint/2010/main" val="35986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235F7F-7136-6C47-344A-B53A7260C357}"/>
              </a:ext>
            </a:extLst>
          </p:cNvPr>
          <p:cNvSpPr>
            <a:spLocks noGrp="1"/>
          </p:cNvSpPr>
          <p:nvPr>
            <p:ph type="title"/>
          </p:nvPr>
        </p:nvSpPr>
        <p:spPr>
          <a:xfrm>
            <a:off x="838200" y="310719"/>
            <a:ext cx="10515600" cy="1379970"/>
          </a:xfrm>
        </p:spPr>
        <p:txBody>
          <a:bodyPr>
            <a:normAutofit/>
          </a:bodyPr>
          <a:lstStyle/>
          <a:p>
            <a:r>
              <a:rPr lang="en-US" sz="5200" b="1" dirty="0">
                <a:cs typeface="Calibri Light"/>
              </a:rPr>
              <a:t>What has changed since 2020</a:t>
            </a:r>
            <a:endParaRPr lang="en-US" sz="5200" b="1" dirty="0"/>
          </a:p>
        </p:txBody>
      </p:sp>
      <p:graphicFrame>
        <p:nvGraphicFramePr>
          <p:cNvPr id="21" name="Content Placeholder 2">
            <a:extLst>
              <a:ext uri="{FF2B5EF4-FFF2-40B4-BE49-F238E27FC236}">
                <a16:creationId xmlns:a16="http://schemas.microsoft.com/office/drawing/2014/main" id="{F2DAF178-91D3-2815-6C0F-30249767111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32304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6435</TotalTime>
  <Words>565</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Maine Offshore Wind Port Alternatives Review</vt:lpstr>
      <vt:lpstr>OSW Ports – Quick Review</vt:lpstr>
      <vt:lpstr>What are the most important characteristics of an OSW port facility?</vt:lpstr>
      <vt:lpstr>PowerPoint Presentation</vt:lpstr>
      <vt:lpstr>Where we started…</vt:lpstr>
      <vt:lpstr>PowerPoint Presentation</vt:lpstr>
      <vt:lpstr>PowerPoint Presentation</vt:lpstr>
      <vt:lpstr>PowerPoint Presentation</vt:lpstr>
      <vt:lpstr>What has changed since 2020</vt:lpstr>
      <vt:lpstr>OSW Marshalling Terminal Alternatives</vt:lpstr>
      <vt:lpstr>PowerPoint Presentation</vt:lpstr>
      <vt:lpstr>PowerPoint Presentation</vt:lpstr>
      <vt:lpstr>PowerPoint Presentation</vt:lpstr>
      <vt:lpstr>PowerPoint Presentation</vt:lpstr>
      <vt:lpstr>PowerPoint Presentation</vt:lpstr>
      <vt:lpstr>Closing Points to Make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Burns, Matthew</dc:creator>
  <cp:lastModifiedBy>matthew.burns@maineports.com</cp:lastModifiedBy>
  <cp:revision>142</cp:revision>
  <dcterms:created xsi:type="dcterms:W3CDTF">2022-05-22T21:07:05Z</dcterms:created>
  <dcterms:modified xsi:type="dcterms:W3CDTF">2022-09-29T12:27:47Z</dcterms:modified>
</cp:coreProperties>
</file>